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10" r:id="rId3"/>
    <p:sldId id="308" r:id="rId4"/>
    <p:sldId id="304" r:id="rId5"/>
    <p:sldId id="305" r:id="rId6"/>
    <p:sldId id="306" r:id="rId7"/>
    <p:sldId id="307" r:id="rId8"/>
    <p:sldId id="299" r:id="rId9"/>
    <p:sldId id="300" r:id="rId10"/>
    <p:sldId id="301" r:id="rId11"/>
    <p:sldId id="302" r:id="rId12"/>
    <p:sldId id="303" r:id="rId13"/>
    <p:sldId id="309"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91" r:id="rId29"/>
    <p:sldId id="293" r:id="rId30"/>
    <p:sldId id="292" r:id="rId31"/>
    <p:sldId id="277" r:id="rId32"/>
    <p:sldId id="278" r:id="rId33"/>
    <p:sldId id="290" r:id="rId34"/>
    <p:sldId id="289" r:id="rId35"/>
    <p:sldId id="288" r:id="rId36"/>
    <p:sldId id="287" r:id="rId37"/>
    <p:sldId id="286" r:id="rId38"/>
    <p:sldId id="285" r:id="rId39"/>
    <p:sldId id="283" r:id="rId40"/>
    <p:sldId id="284" r:id="rId41"/>
    <p:sldId id="28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89F2A5-F79C-4487-A90D-728276FB12F9}"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9F2A5-F79C-4487-A90D-728276FB12F9}"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9F2A5-F79C-4487-A90D-728276FB12F9}"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89F2A5-F79C-4487-A90D-728276FB12F9}"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9F2A5-F79C-4487-A90D-728276FB12F9}"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89F2A5-F79C-4487-A90D-728276FB12F9}"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89F2A5-F79C-4487-A90D-728276FB12F9}"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9F2A5-F79C-4487-A90D-728276FB12F9}"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F2A5-F79C-4487-A90D-728276FB12F9}"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9F2A5-F79C-4487-A90D-728276FB12F9}"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9F2A5-F79C-4487-A90D-728276FB12F9}"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6FD68-3887-48A9-89DA-3DEE3125B6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9F2A5-F79C-4487-A90D-728276FB12F9}" type="datetimeFigureOut">
              <a:rPr lang="en-US" smtClean="0"/>
              <a:t>5/18/2024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6FD68-3887-48A9-89DA-3DEE3125B6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arsdata.com/web-desig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fa-IR" b="1" dirty="0" smtClean="0"/>
              <a:t>روش های جستجوی پیشرفته در گوگل</a:t>
            </a:r>
            <a:endParaRPr lang="en-US" dirty="0"/>
          </a:p>
        </p:txBody>
      </p:sp>
      <p:sp>
        <p:nvSpPr>
          <p:cNvPr id="3" name="Subtitle 2"/>
          <p:cNvSpPr>
            <a:spLocks noGrp="1"/>
          </p:cNvSpPr>
          <p:nvPr>
            <p:ph type="subTitle" idx="1"/>
          </p:nvPr>
        </p:nvSpPr>
        <p:spPr>
          <a:xfrm>
            <a:off x="990600" y="4800600"/>
            <a:ext cx="6781800" cy="838200"/>
          </a:xfrm>
        </p:spPr>
        <p:txBody>
          <a:bodyPr>
            <a:normAutofit/>
          </a:bodyPr>
          <a:lstStyle/>
          <a:p>
            <a:r>
              <a:rPr lang="fa-IR" sz="2000" b="1" dirty="0" smtClean="0">
                <a:solidFill>
                  <a:srgbClr val="0070C0"/>
                </a:solidFill>
              </a:rPr>
              <a:t>تهیه و تنظیم مهوش کلهر کارشناس ارشد علوم کتابداری و اطلاع رسانی </a:t>
            </a:r>
            <a:endParaRPr lang="en-US" sz="2000" b="1" dirty="0">
              <a:solidFill>
                <a:srgbClr val="0070C0"/>
              </a:solidFill>
            </a:endParaRPr>
          </a:p>
        </p:txBody>
      </p:sp>
      <p:pic>
        <p:nvPicPr>
          <p:cNvPr id="1026" name="Picture 2"/>
          <p:cNvPicPr>
            <a:picLocks noChangeAspect="1" noChangeArrowheads="1"/>
          </p:cNvPicPr>
          <p:nvPr/>
        </p:nvPicPr>
        <p:blipFill>
          <a:blip r:embed="rId2" cstate="print"/>
          <a:srcRect/>
          <a:stretch>
            <a:fillRect/>
          </a:stretch>
        </p:blipFill>
        <p:spPr bwMode="auto">
          <a:xfrm>
            <a:off x="1981200" y="2057400"/>
            <a:ext cx="5257800" cy="16859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r" rtl="1">
              <a:buNone/>
            </a:pPr>
            <a:r>
              <a:rPr lang="fa-IR" dirty="0" smtClean="0"/>
              <a:t>اگر می خواهید در وب سایت های مختلف دنبال فایل خاصی مانند</a:t>
            </a:r>
            <a:r>
              <a:rPr lang="en-US" dirty="0" err="1" smtClean="0"/>
              <a:t>pdf</a:t>
            </a:r>
            <a:r>
              <a:rPr lang="fa-IR" dirty="0" smtClean="0"/>
              <a:t> یا </a:t>
            </a:r>
            <a:r>
              <a:rPr lang="en-US" dirty="0" smtClean="0"/>
              <a:t>mp3</a:t>
            </a:r>
            <a:r>
              <a:rPr lang="fa-IR" dirty="0" smtClean="0"/>
              <a:t>بگردید از این روش استفاده کنید </a:t>
            </a:r>
            <a:endParaRPr lang="en-US" dirty="0" smtClean="0"/>
          </a:p>
          <a:p>
            <a:pPr algn="r" rtl="1">
              <a:buNone/>
            </a:pPr>
            <a:r>
              <a:rPr lang="en-US" dirty="0" err="1" smtClean="0"/>
              <a:t>Intitle:index.of?pdf</a:t>
            </a:r>
            <a:r>
              <a:rPr lang="fa-IR" dirty="0" smtClean="0"/>
              <a:t>موخوره ی موی زنان </a:t>
            </a:r>
          </a:p>
          <a:p>
            <a:pPr algn="r" rtl="1">
              <a:buNone/>
            </a:pPr>
            <a:endParaRPr lang="fa-IR" dirty="0"/>
          </a:p>
          <a:p>
            <a:pPr algn="r" rtl="1">
              <a:buNone/>
            </a:pPr>
            <a:r>
              <a:rPr lang="fa-IR" dirty="0" smtClean="0"/>
              <a:t>گاهی ممکن است که شما فقط به دنبال کلمه ای خاص نباشید و بخواهید که به دنبال کلمات مرتبط با آن نیز بگردید.برای مثال اگر در کادر جستجو تایپ شود </a:t>
            </a:r>
            <a:r>
              <a:rPr lang="fa-IR" dirty="0" smtClean="0">
                <a:solidFill>
                  <a:srgbClr val="FF0000"/>
                </a:solidFill>
              </a:rPr>
              <a:t>موخوره ی موی زنان  </a:t>
            </a:r>
            <a:r>
              <a:rPr lang="fa-IR" dirty="0" smtClean="0"/>
              <a:t>در نتیجه سایتهایی ظاهر خواهد شد که کلمه موخوره ،کلمه موی زنان در آنها وجود داشته باشد . حتی ممکن است که این کلمات اصلا با هم مرتبط هم نباشند . </a:t>
            </a:r>
          </a:p>
          <a:p>
            <a:pPr algn="r" rtl="1">
              <a:buNone/>
            </a:pPr>
            <a:r>
              <a:rPr lang="fa-IR" dirty="0" smtClean="0"/>
              <a:t>اما اگر تایپ شود کلمه ”موی زنان</a:t>
            </a:r>
            <a:r>
              <a:rPr lang="en-US" dirty="0" smtClean="0"/>
              <a:t>~</a:t>
            </a:r>
            <a:r>
              <a:rPr lang="fa-IR" dirty="0" smtClean="0"/>
              <a:t> موخوره ی ”نوشته شده باشد .</a:t>
            </a:r>
            <a:r>
              <a:rPr lang="en-US" dirty="0" smtClean="0"/>
              <a:t> </a:t>
            </a:r>
            <a:r>
              <a:rPr lang="fa-IR" dirty="0" smtClean="0"/>
              <a:t>دنبال سایتهایی می گردد که در باره موخوره موی زنان نوشته شده باشد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نکات مهم در جستجو </a:t>
            </a:r>
            <a:endParaRPr lang="en-US" b="1" dirty="0"/>
          </a:p>
        </p:txBody>
      </p:sp>
      <p:sp>
        <p:nvSpPr>
          <p:cNvPr id="3" name="Content Placeholder 2"/>
          <p:cNvSpPr>
            <a:spLocks noGrp="1"/>
          </p:cNvSpPr>
          <p:nvPr>
            <p:ph idx="1"/>
          </p:nvPr>
        </p:nvSpPr>
        <p:spPr/>
        <p:txBody>
          <a:bodyPr>
            <a:normAutofit fontScale="85000" lnSpcReduction="10000"/>
          </a:bodyPr>
          <a:lstStyle/>
          <a:p>
            <a:pPr algn="r" rtl="1">
              <a:buNone/>
            </a:pPr>
            <a:r>
              <a:rPr lang="fa-IR" dirty="0" smtClean="0"/>
              <a:t>گوگل حداکثر 10 کلمه را برای جستجو می یابد واز بقیه کلمات صرف نظر می کند .</a:t>
            </a:r>
          </a:p>
          <a:p>
            <a:pPr algn="r" rtl="1">
              <a:buNone/>
            </a:pPr>
            <a:endParaRPr lang="fa-IR" dirty="0" smtClean="0"/>
          </a:p>
          <a:p>
            <a:pPr algn="r" rtl="1">
              <a:buNone/>
            </a:pPr>
            <a:r>
              <a:rPr lang="fa-IR" dirty="0" smtClean="0"/>
              <a:t>گوگل کلمات ربطی ساده مانند </a:t>
            </a:r>
            <a:r>
              <a:rPr lang="en-US" dirty="0" err="1" smtClean="0"/>
              <a:t>of,the,an,a</a:t>
            </a:r>
            <a:r>
              <a:rPr lang="fa-IR" dirty="0" smtClean="0"/>
              <a:t>را نادیده میگیرد البته برای اینکه این کلمات را هم جزو متن کلمات در خواستی شما در نظر بگیرد باید قبل از این کلمات یک علامت بعلاوه +قرار دهیم .</a:t>
            </a:r>
          </a:p>
          <a:p>
            <a:pPr algn="r" rtl="1">
              <a:buNone/>
            </a:pPr>
            <a:endParaRPr lang="fa-IR" dirty="0" smtClean="0"/>
          </a:p>
          <a:p>
            <a:pPr algn="r" rtl="1">
              <a:buNone/>
            </a:pPr>
            <a:r>
              <a:rPr lang="fa-IR" dirty="0" smtClean="0"/>
              <a:t>اگر بخواهیم چیزی در جستجوی ما اصلا قرار نگیرد از علامت منفی- در کنار آن کلمه خاص استفاده میکنیم .</a:t>
            </a:r>
          </a:p>
          <a:p>
            <a:pPr algn="r" rtl="1">
              <a:buNone/>
            </a:pPr>
            <a:r>
              <a:rPr lang="fa-IR" dirty="0" smtClean="0"/>
              <a:t>مانند موخوره –زنان </a:t>
            </a:r>
          </a:p>
          <a:p>
            <a:pPr algn="r" rt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sz="3100" b="1" dirty="0" smtClean="0"/>
              <a:t>اگر می خواهید دنبال فایل های خاصی با موضوع مرتبط بگردید از کلمه </a:t>
            </a:r>
            <a:r>
              <a:rPr lang="en-US" sz="3100" b="1" dirty="0" err="1" smtClean="0"/>
              <a:t>filetype</a:t>
            </a:r>
            <a:r>
              <a:rPr lang="en-US" sz="3100" b="1" dirty="0" smtClean="0"/>
              <a:t> </a:t>
            </a:r>
            <a:r>
              <a:rPr lang="fa-IR" sz="3100" b="1" dirty="0" smtClean="0"/>
              <a:t>بصورت زیر استفاده کنید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r" rtl="1">
              <a:buNone/>
            </a:pPr>
            <a:r>
              <a:rPr lang="fa-IR" dirty="0" smtClean="0"/>
              <a:t>برست در زنان</a:t>
            </a:r>
            <a:r>
              <a:rPr lang="en-US" dirty="0" smtClean="0"/>
              <a:t> </a:t>
            </a:r>
            <a:r>
              <a:rPr lang="en-US" dirty="0" err="1" smtClean="0"/>
              <a:t>Filetype:pdf</a:t>
            </a:r>
            <a:endParaRPr lang="fa-IR" dirty="0" smtClean="0"/>
          </a:p>
          <a:p>
            <a:pPr algn="r" rtl="1">
              <a:buNone/>
            </a:pPr>
            <a:r>
              <a:rPr lang="fa-IR" dirty="0" smtClean="0"/>
              <a:t>برست در زنان</a:t>
            </a:r>
            <a:r>
              <a:rPr lang="en-US" dirty="0" err="1" smtClean="0"/>
              <a:t>Filetype:Doc</a:t>
            </a:r>
            <a:r>
              <a:rPr lang="en-US" dirty="0" smtClean="0"/>
              <a:t>(</a:t>
            </a:r>
            <a:r>
              <a:rPr lang="en-US" dirty="0" err="1" smtClean="0"/>
              <a:t>worde</a:t>
            </a:r>
            <a:r>
              <a:rPr lang="en-US" dirty="0" smtClean="0"/>
              <a:t> 2003)</a:t>
            </a:r>
            <a:endParaRPr lang="fa-IR" dirty="0" smtClean="0"/>
          </a:p>
          <a:p>
            <a:pPr algn="r" rtl="1">
              <a:buNone/>
            </a:pPr>
            <a:r>
              <a:rPr lang="fa-IR" dirty="0" smtClean="0"/>
              <a:t>برست در زنان</a:t>
            </a:r>
            <a:r>
              <a:rPr lang="en-US" dirty="0" err="1" smtClean="0"/>
              <a:t>Filetype:Docx</a:t>
            </a:r>
            <a:r>
              <a:rPr lang="en-US" dirty="0" smtClean="0"/>
              <a:t> (word 2007)</a:t>
            </a:r>
            <a:endParaRPr lang="fa-IR" dirty="0" smtClean="0"/>
          </a:p>
          <a:p>
            <a:pPr algn="r" rtl="1">
              <a:buNone/>
            </a:pPr>
            <a:r>
              <a:rPr lang="fa-IR" dirty="0" smtClean="0"/>
              <a:t>برست در زنان</a:t>
            </a:r>
            <a:r>
              <a:rPr lang="en-US" dirty="0" err="1" smtClean="0"/>
              <a:t>Filetype:ppt</a:t>
            </a:r>
            <a:endParaRPr lang="fa-IR" dirty="0" smtClean="0"/>
          </a:p>
          <a:p>
            <a:pPr algn="r" rtl="1">
              <a:buNone/>
            </a:pPr>
            <a:r>
              <a:rPr lang="fa-IR" dirty="0" smtClean="0"/>
              <a:t>برست در زنان</a:t>
            </a:r>
            <a:r>
              <a:rPr lang="en-US" dirty="0" err="1" smtClean="0"/>
              <a:t>Filetype:xls</a:t>
            </a:r>
            <a:endParaRPr lang="fa-IR" dirty="0" smtClean="0"/>
          </a:p>
          <a:p>
            <a:pPr algn="r" rtl="1">
              <a:buNone/>
            </a:pPr>
            <a:r>
              <a:rPr lang="fa-IR" dirty="0" smtClean="0"/>
              <a:t>برست در زنان</a:t>
            </a:r>
            <a:r>
              <a:rPr lang="en-US" dirty="0" err="1" smtClean="0"/>
              <a:t>Filetype</a:t>
            </a:r>
            <a:r>
              <a:rPr lang="en-US" dirty="0" smtClean="0"/>
              <a:t>:</a:t>
            </a:r>
            <a:endParaRPr lang="fa-I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a:t>
            </a:r>
            <a:r>
              <a:rPr lang="fa-IR" b="1" dirty="0" smtClean="0"/>
              <a:t>عبارات صریح یا </a:t>
            </a:r>
            <a:r>
              <a:rPr lang="fa-IR" b="1" dirty="0" smtClean="0">
                <a:solidFill>
                  <a:schemeClr val="tx1"/>
                </a:solidFill>
              </a:rPr>
              <a:t>تعیین محدوده مشخص برای عبارات</a:t>
            </a:r>
            <a:endParaRPr lang="en-US" dirty="0"/>
          </a:p>
        </p:txBody>
      </p:sp>
      <p:sp>
        <p:nvSpPr>
          <p:cNvPr id="3" name="Content Placeholder 2"/>
          <p:cNvSpPr>
            <a:spLocks noGrp="1"/>
          </p:cNvSpPr>
          <p:nvPr>
            <p:ph idx="1"/>
          </p:nvPr>
        </p:nvSpPr>
        <p:spPr/>
        <p:txBody>
          <a:bodyPr/>
          <a:lstStyle/>
          <a:p>
            <a:pPr algn="just" rtl="1">
              <a:buNone/>
            </a:pPr>
            <a:r>
              <a:rPr lang="fa-IR" b="1" dirty="0" smtClean="0">
                <a:solidFill>
                  <a:schemeClr val="tx1"/>
                </a:solidFill>
              </a:rPr>
              <a:t>:</a:t>
            </a:r>
            <a:r>
              <a:rPr lang="fa-IR" dirty="0" smtClean="0">
                <a:solidFill>
                  <a:schemeClr val="tx1"/>
                </a:solidFill>
              </a:rPr>
              <a:t> بهتر است از علامت " " استفاده نمایید. در این روش می توانید عبارت مورد نظر خود را بین " " قرار دهید و در </a:t>
            </a:r>
            <a:r>
              <a:rPr lang="en-US" b="1" dirty="0" smtClean="0">
                <a:solidFill>
                  <a:schemeClr val="tx1"/>
                </a:solidFill>
              </a:rPr>
              <a:t>Google </a:t>
            </a:r>
            <a:r>
              <a:rPr lang="fa-IR" b="1" dirty="0" smtClean="0">
                <a:solidFill>
                  <a:schemeClr val="tx1"/>
                </a:solidFill>
              </a:rPr>
              <a:t>سرچ</a:t>
            </a:r>
            <a:r>
              <a:rPr lang="fa-IR" dirty="0" smtClean="0">
                <a:solidFill>
                  <a:schemeClr val="tx1"/>
                </a:solidFill>
              </a:rPr>
              <a:t> نمایید </a:t>
            </a:r>
          </a:p>
          <a:p>
            <a:pPr algn="just" rtl="1">
              <a:buNone/>
            </a:pPr>
            <a:r>
              <a:rPr lang="fa-IR" b="1" dirty="0" smtClean="0"/>
              <a:t>مانند</a:t>
            </a:r>
            <a:r>
              <a:rPr lang="en-US" b="1" dirty="0" smtClean="0"/>
              <a:t> Pediatric Diseases “Pediatric Diseases ”</a:t>
            </a:r>
            <a:endParaRPr lang="fa-IR" b="1"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3810000"/>
            <a:ext cx="3962400" cy="30480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267200" y="3886200"/>
            <a:ext cx="4724400" cy="27432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2- حذف کلمات ناخواسته</a:t>
            </a:r>
            <a:br>
              <a:rPr lang="fa-IR" b="1" dirty="0" smtClean="0"/>
            </a:br>
            <a:endParaRPr lang="en-US" dirty="0"/>
          </a:p>
        </p:txBody>
      </p:sp>
      <p:sp>
        <p:nvSpPr>
          <p:cNvPr id="3" name="Content Placeholder 2"/>
          <p:cNvSpPr>
            <a:spLocks noGrp="1"/>
          </p:cNvSpPr>
          <p:nvPr>
            <p:ph idx="1"/>
          </p:nvPr>
        </p:nvSpPr>
        <p:spPr/>
        <p:txBody>
          <a:bodyPr>
            <a:normAutofit fontScale="92500" lnSpcReduction="20000"/>
          </a:bodyPr>
          <a:lstStyle/>
          <a:p>
            <a:pPr algn="r" rtl="1">
              <a:buNone/>
            </a:pPr>
            <a:r>
              <a:rPr lang="fa-IR" dirty="0" smtClean="0"/>
              <a:t>فرض کنیم شما در حال جست‌وجوی دو کلمه </a:t>
            </a:r>
            <a:r>
              <a:rPr lang="en-US" dirty="0" smtClean="0"/>
              <a:t>inbound marketing </a:t>
            </a:r>
            <a:r>
              <a:rPr lang="fa-IR" dirty="0" smtClean="0"/>
              <a:t>هستید اما درعین‌حال نمی‌خواهید در نتایج جست‌وجوی شما تبلیغات </a:t>
            </a:r>
            <a:r>
              <a:rPr lang="en-US" dirty="0" smtClean="0"/>
              <a:t>(advertisement) </a:t>
            </a:r>
            <a:r>
              <a:rPr lang="fa-IR" dirty="0" smtClean="0"/>
              <a:t>ظاهر شوند برای این منظور می‌توانید به‌راحتی با استفاده از علامت منها (</a:t>
            </a:r>
            <a:r>
              <a:rPr lang="en-US" dirty="0" smtClean="0"/>
              <a:t>-</a:t>
            </a:r>
            <a:r>
              <a:rPr lang="fa-IR" dirty="0" smtClean="0"/>
              <a:t>) در جلوی کلمه موردنظر آن را از نتایج جست‌وجو حذف کنید. به‌عنوان‌مثال </a:t>
            </a:r>
            <a:r>
              <a:rPr lang="en-US" dirty="0" smtClean="0"/>
              <a:t>inbound marketing – advertisement</a:t>
            </a:r>
            <a:endParaRPr lang="fa-IR" dirty="0" smtClean="0"/>
          </a:p>
          <a:p>
            <a:pPr algn="r" rtl="1">
              <a:buNone/>
            </a:pPr>
            <a:r>
              <a:rPr lang="fa-IR" dirty="0" smtClean="0">
                <a:solidFill>
                  <a:schemeClr val="tx1"/>
                </a:solidFill>
              </a:rPr>
              <a:t>ویااگر بخواهید درباره </a:t>
            </a:r>
            <a:r>
              <a:rPr lang="en-US" dirty="0" smtClean="0">
                <a:solidFill>
                  <a:schemeClr val="tx1"/>
                </a:solidFill>
              </a:rPr>
              <a:t> Water and electrolyte </a:t>
            </a:r>
            <a:r>
              <a:rPr lang="fa-IR" dirty="0" smtClean="0">
                <a:solidFill>
                  <a:schemeClr val="tx1"/>
                </a:solidFill>
              </a:rPr>
              <a:t>به </a:t>
            </a:r>
            <a:r>
              <a:rPr lang="fa-IR" b="1" dirty="0" smtClean="0">
                <a:solidFill>
                  <a:schemeClr val="tx1"/>
                </a:solidFill>
              </a:rPr>
              <a:t>جستجوی مطلب</a:t>
            </a:r>
            <a:r>
              <a:rPr lang="fa-IR" dirty="0" smtClean="0">
                <a:solidFill>
                  <a:schemeClr val="tx1"/>
                </a:solidFill>
              </a:rPr>
              <a:t> بپردازید و می خواهید عبارت </a:t>
            </a:r>
            <a:r>
              <a:rPr lang="en-US" dirty="0" smtClean="0">
                <a:solidFill>
                  <a:schemeClr val="tx1"/>
                </a:solidFill>
              </a:rPr>
              <a:t>TITLE</a:t>
            </a:r>
            <a:r>
              <a:rPr lang="fa-IR" dirty="0" smtClean="0">
                <a:solidFill>
                  <a:schemeClr val="tx1"/>
                </a:solidFill>
              </a:rPr>
              <a:t>در نتایج جستجو نباشد، کافی است عبارت </a:t>
            </a:r>
            <a:r>
              <a:rPr lang="en-US" dirty="0" smtClean="0">
                <a:solidFill>
                  <a:schemeClr val="tx1"/>
                </a:solidFill>
              </a:rPr>
              <a:t>TITLE</a:t>
            </a:r>
            <a:r>
              <a:rPr lang="fa-IR" dirty="0" smtClean="0">
                <a:solidFill>
                  <a:schemeClr val="tx1"/>
                </a:solidFill>
              </a:rPr>
              <a:t>را بعد از علامت – قرار دهید. یعنی به صورت: </a:t>
            </a:r>
            <a:r>
              <a:rPr lang="en-US" dirty="0" smtClean="0">
                <a:solidFill>
                  <a:schemeClr val="tx1"/>
                </a:solidFill>
              </a:rPr>
              <a:t>‘’ Water and electrolyte -TITLE’’</a:t>
            </a:r>
            <a:r>
              <a:rPr lang="fa-IR" dirty="0" smtClean="0">
                <a:solidFill>
                  <a:schemeClr val="tx1"/>
                </a:solidFill>
              </a:rPr>
              <a:t>.</a:t>
            </a:r>
          </a:p>
          <a:p>
            <a:pPr algn="r" rtl="1">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buNone/>
            </a:pPr>
            <a:r>
              <a:rPr lang="fa-IR" dirty="0" smtClean="0">
                <a:cs typeface="B Nazanin" pitchFamily="2" charset="-78"/>
              </a:rPr>
              <a:t>در صورتی که می خواهید فقط یکی از عبارت های مورد نظر شما در نتایج موجود باشد، مابین کلمات از </a:t>
            </a:r>
            <a:r>
              <a:rPr lang="en-US" dirty="0" smtClean="0">
                <a:cs typeface="B Nazanin" pitchFamily="2" charset="-78"/>
              </a:rPr>
              <a:t>OR </a:t>
            </a:r>
            <a:r>
              <a:rPr lang="fa-IR" dirty="0" smtClean="0">
                <a:cs typeface="B Nazanin" pitchFamily="2" charset="-78"/>
              </a:rPr>
              <a:t>استفاده نمایید. بدیهی است اگر واژه “</a:t>
            </a:r>
            <a:r>
              <a:rPr lang="en-US" dirty="0" smtClean="0">
                <a:cs typeface="B Nazanin" pitchFamily="2" charset="-78"/>
              </a:rPr>
              <a:t>medical surgical </a:t>
            </a:r>
            <a:r>
              <a:rPr lang="fa-IR" dirty="0" smtClean="0">
                <a:cs typeface="B Nazanin" pitchFamily="2" charset="-78"/>
              </a:rPr>
              <a:t>و</a:t>
            </a:r>
            <a:r>
              <a:rPr lang="en-US" dirty="0" smtClean="0">
                <a:cs typeface="B Nazanin" pitchFamily="2" charset="-78"/>
              </a:rPr>
              <a:t>nursing</a:t>
            </a:r>
            <a:r>
              <a:rPr lang="fa-IR" dirty="0" smtClean="0">
                <a:cs typeface="B Nazanin" pitchFamily="2" charset="-78"/>
              </a:rPr>
              <a:t>" را </a:t>
            </a:r>
            <a:r>
              <a:rPr lang="en-US" b="1" dirty="0" smtClean="0">
                <a:cs typeface="B Nazanin" pitchFamily="2" charset="-78"/>
              </a:rPr>
              <a:t>Search </a:t>
            </a:r>
            <a:r>
              <a:rPr lang="fa-IR" dirty="0" smtClean="0">
                <a:cs typeface="B Nazanin" pitchFamily="2" charset="-78"/>
              </a:rPr>
              <a:t>نمایید نتایج به صورتی است که یا کلمه داخلی جراحی و یا کلمه پرستاری در آن قرار دارد.</a:t>
            </a:r>
          </a:p>
          <a:p>
            <a:pPr algn="r" rtl="1">
              <a:buNone/>
            </a:pPr>
            <a:r>
              <a:rPr lang="fa-IR" dirty="0" smtClean="0"/>
              <a:t>پس اگر به </a:t>
            </a:r>
            <a:r>
              <a:rPr lang="fa-IR" dirty="0"/>
              <a:t>دنبال جست‌وجوی قسمت خاصی از عبارت جست‌وجو شده هستید، می‌توانید از عملگر “</a:t>
            </a:r>
            <a:r>
              <a:rPr lang="en-US" dirty="0"/>
              <a:t>OR </a:t>
            </a:r>
            <a:r>
              <a:rPr lang="fa-IR" dirty="0"/>
              <a:t>استفاده کنید</a:t>
            </a:r>
            <a:r>
              <a:rPr lang="fa-IR" dirty="0" smtClean="0"/>
              <a:t>.</a:t>
            </a:r>
          </a:p>
          <a:p>
            <a:pPr algn="r" rtl="1">
              <a:buNone/>
            </a:pPr>
            <a:r>
              <a:rPr lang="fa-IR" dirty="0" smtClean="0"/>
              <a:t> </a:t>
            </a:r>
            <a:r>
              <a:rPr lang="fa-IR" dirty="0"/>
              <a:t>نکته: </a:t>
            </a:r>
            <a:r>
              <a:rPr lang="fa-IR" dirty="0" smtClean="0"/>
              <a:t>عبارت </a:t>
            </a:r>
            <a:r>
              <a:rPr lang="en-US" dirty="0" smtClean="0">
                <a:solidFill>
                  <a:srgbClr val="FF0000"/>
                </a:solidFill>
              </a:rPr>
              <a:t>OR</a:t>
            </a:r>
            <a:r>
              <a:rPr lang="fa-IR" dirty="0" smtClean="0"/>
              <a:t>باید </a:t>
            </a:r>
            <a:r>
              <a:rPr lang="fa-IR" dirty="0"/>
              <a:t>حتما با حروف بزرگ نوشته شود.</a:t>
            </a:r>
            <a:endParaRPr lang="fa-IR" dirty="0" smtClean="0">
              <a:cs typeface="B Nazanin" pitchFamily="2" charset="-78"/>
            </a:endParaRPr>
          </a:p>
          <a:p>
            <a:endParaRPr lang="en-US" dirty="0"/>
          </a:p>
        </p:txBody>
      </p:sp>
      <p:sp>
        <p:nvSpPr>
          <p:cNvPr id="8" name="Title 7"/>
          <p:cNvSpPr>
            <a:spLocks noGrp="1"/>
          </p:cNvSpPr>
          <p:nvPr>
            <p:ph type="title"/>
          </p:nvPr>
        </p:nvSpPr>
        <p:spPr/>
        <p:txBody>
          <a:bodyPr/>
          <a:lstStyle/>
          <a:p>
            <a:pPr rtl="1"/>
            <a:r>
              <a:rPr lang="fa-IR" b="1" dirty="0" smtClean="0">
                <a:cs typeface="B Nazanin" pitchFamily="2" charset="-78"/>
              </a:rPr>
              <a:t>3-استفاده از </a:t>
            </a:r>
            <a:r>
              <a:rPr lang="en-US" b="1" dirty="0" smtClean="0">
                <a:cs typeface="B Nazanin" pitchFamily="2" charset="-78"/>
              </a:rPr>
              <a:t>OR:</a:t>
            </a:r>
            <a:r>
              <a:rPr lang="fa-IR" b="1" dirty="0" smtClean="0">
                <a:cs typeface="B Nazanin" pitchFamily="2" charset="-78"/>
              </a:rPr>
              <a:t>یا(</a:t>
            </a:r>
            <a:r>
              <a:rPr lang="fa-IR" b="1" dirty="0" smtClean="0"/>
              <a:t>این یا آن)</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4- چگونه </a:t>
            </a:r>
            <a:r>
              <a:rPr lang="fa-IR" b="1" dirty="0"/>
              <a:t>در داخل یک وب‌سایت جست‌وجو کنیم</a:t>
            </a:r>
            <a:br>
              <a:rPr lang="fa-IR" b="1" dirty="0"/>
            </a:br>
            <a:endParaRPr lang="en-US" dirty="0"/>
          </a:p>
        </p:txBody>
      </p:sp>
      <p:sp>
        <p:nvSpPr>
          <p:cNvPr id="3" name="Content Placeholder 2"/>
          <p:cNvSpPr>
            <a:spLocks noGrp="1"/>
          </p:cNvSpPr>
          <p:nvPr>
            <p:ph idx="1"/>
          </p:nvPr>
        </p:nvSpPr>
        <p:spPr/>
        <p:txBody>
          <a:bodyPr>
            <a:normAutofit/>
          </a:bodyPr>
          <a:lstStyle/>
          <a:p>
            <a:pPr algn="r" rtl="1">
              <a:buNone/>
            </a:pPr>
            <a:r>
              <a:rPr lang="fa-IR" dirty="0" smtClean="0"/>
              <a:t>در بعضی مواقع قصد </a:t>
            </a:r>
            <a:r>
              <a:rPr lang="fa-IR" b="1" dirty="0" smtClean="0"/>
              <a:t>جستجو</a:t>
            </a:r>
            <a:r>
              <a:rPr lang="fa-IR" dirty="0" smtClean="0"/>
              <a:t> از یک سایت خاص را دارید اما سایت مذکور فاقد </a:t>
            </a:r>
            <a:r>
              <a:rPr lang="fa-IR" b="1" dirty="0" smtClean="0"/>
              <a:t>جستجوی قوی</a:t>
            </a:r>
            <a:r>
              <a:rPr lang="fa-IR" dirty="0" smtClean="0"/>
              <a:t> می باشد، در نتیجه می خواهید از </a:t>
            </a:r>
            <a:r>
              <a:rPr lang="fa-IR" b="1" dirty="0" smtClean="0"/>
              <a:t>گوگل</a:t>
            </a:r>
            <a:r>
              <a:rPr lang="fa-IR" dirty="0" smtClean="0"/>
              <a:t> استفاده نمایید برای این کار کافی است که بعد از عبارت مورد نظرتان نام سایت را به روش زیر وارد نمایید. </a:t>
            </a:r>
          </a:p>
          <a:p>
            <a:pPr algn="r" rtl="1">
              <a:buNone/>
            </a:pPr>
            <a:endParaRPr lang="fa-IR" dirty="0" smtClean="0"/>
          </a:p>
        </p:txBody>
      </p:sp>
      <p:pic>
        <p:nvPicPr>
          <p:cNvPr id="4099" name="Picture 3"/>
          <p:cNvPicPr>
            <a:picLocks noChangeAspect="1" noChangeArrowheads="1"/>
          </p:cNvPicPr>
          <p:nvPr/>
        </p:nvPicPr>
        <p:blipFill>
          <a:blip r:embed="rId2" cstate="print"/>
          <a:srcRect/>
          <a:stretch>
            <a:fillRect/>
          </a:stretch>
        </p:blipFill>
        <p:spPr bwMode="auto">
          <a:xfrm>
            <a:off x="228600" y="4191000"/>
            <a:ext cx="4495800" cy="24431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جست‌وجوی کلمات در متن سایت</a:t>
            </a:r>
            <a:br>
              <a:rPr lang="fa-IR" b="1" dirty="0"/>
            </a:br>
            <a:endParaRPr lang="en-US" dirty="0"/>
          </a:p>
        </p:txBody>
      </p:sp>
      <p:sp>
        <p:nvSpPr>
          <p:cNvPr id="3" name="Content Placeholder 2"/>
          <p:cNvSpPr>
            <a:spLocks noGrp="1"/>
          </p:cNvSpPr>
          <p:nvPr>
            <p:ph idx="1"/>
          </p:nvPr>
        </p:nvSpPr>
        <p:spPr/>
        <p:txBody>
          <a:bodyPr>
            <a:normAutofit/>
          </a:bodyPr>
          <a:lstStyle/>
          <a:p>
            <a:pPr algn="just" rtl="1">
              <a:buNone/>
            </a:pPr>
            <a:r>
              <a:rPr lang="fa-IR" sz="2400" dirty="0"/>
              <a:t>اگر شما در حال جست‌وجوی یک صفحه وب هستید به صورتی که تمامی قسمت‌های مجزای عبارت جست‌وجو شده در متن قرار دارد (اما لزوما در کنار هم نیستند) بعد از کلمات یا عبارت مورد جست‌وجو از </a:t>
            </a:r>
            <a:r>
              <a:rPr lang="en-US" sz="2400" dirty="0" err="1"/>
              <a:t>allintext</a:t>
            </a:r>
            <a:r>
              <a:rPr lang="en-US" sz="2400" dirty="0"/>
              <a:t>: </a:t>
            </a:r>
            <a:r>
              <a:rPr lang="fa-IR" sz="2400" dirty="0"/>
              <a:t>استفاده کنید. </a:t>
            </a:r>
            <a:endParaRPr lang="fa-IR" sz="2400" dirty="0" smtClean="0"/>
          </a:p>
          <a:p>
            <a:pPr algn="just" rtl="1">
              <a:buNone/>
            </a:pPr>
            <a:r>
              <a:rPr lang="fa-IR" sz="2400" dirty="0" smtClean="0"/>
              <a:t>به‌عنوان‌مثال</a:t>
            </a:r>
            <a:r>
              <a:rPr lang="fa-IR" sz="2400" dirty="0"/>
              <a:t>: </a:t>
            </a:r>
            <a:r>
              <a:rPr lang="en-US" sz="2400" dirty="0" err="1" smtClean="0">
                <a:solidFill>
                  <a:srgbClr val="FF0000"/>
                </a:solidFill>
              </a:rPr>
              <a:t>allintext</a:t>
            </a:r>
            <a:r>
              <a:rPr lang="en-US" sz="2400" dirty="0" smtClean="0">
                <a:solidFill>
                  <a:srgbClr val="FF0000"/>
                </a:solidFill>
              </a:rPr>
              <a:t> </a:t>
            </a:r>
            <a:r>
              <a:rPr lang="en-US" sz="2400" dirty="0" smtClean="0"/>
              <a:t>Healthy baby and sick child</a:t>
            </a:r>
            <a:endParaRPr lang="en-US" sz="2400" dirty="0"/>
          </a:p>
        </p:txBody>
      </p:sp>
      <p:pic>
        <p:nvPicPr>
          <p:cNvPr id="5122" name="Picture 2"/>
          <p:cNvPicPr>
            <a:picLocks noChangeAspect="1" noChangeArrowheads="1"/>
          </p:cNvPicPr>
          <p:nvPr/>
        </p:nvPicPr>
        <p:blipFill>
          <a:blip r:embed="rId2" cstate="print"/>
          <a:srcRect/>
          <a:stretch>
            <a:fillRect/>
          </a:stretch>
        </p:blipFill>
        <p:spPr bwMode="auto">
          <a:xfrm>
            <a:off x="0" y="3200400"/>
            <a:ext cx="3581400" cy="3429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648200" y="3276600"/>
            <a:ext cx="4114800" cy="3429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chemeClr val="tx1"/>
                </a:solidFill>
              </a:rPr>
              <a:t>-مشخص کردن فرمت فایل</a:t>
            </a:r>
            <a:r>
              <a:rPr lang="en-US" b="1" dirty="0" smtClean="0">
                <a:solidFill>
                  <a:schemeClr val="tx1"/>
                </a:solidFill>
              </a:rPr>
              <a:t>5</a:t>
            </a:r>
            <a:r>
              <a:rPr lang="fa-IR" b="1" dirty="0" smtClean="0">
                <a:solidFill>
                  <a:schemeClr val="tx1"/>
                </a:solidFill>
              </a:rPr>
              <a:t/>
            </a:r>
            <a:br>
              <a:rPr lang="fa-IR" b="1" dirty="0" smtClean="0">
                <a:solidFill>
                  <a:schemeClr val="tx1"/>
                </a:solidFill>
              </a:rPr>
            </a:br>
            <a:endParaRPr lang="en-US" dirty="0"/>
          </a:p>
        </p:txBody>
      </p:sp>
      <p:sp>
        <p:nvSpPr>
          <p:cNvPr id="3" name="Content Placeholder 2"/>
          <p:cNvSpPr>
            <a:spLocks noGrp="1"/>
          </p:cNvSpPr>
          <p:nvPr>
            <p:ph idx="1"/>
          </p:nvPr>
        </p:nvSpPr>
        <p:spPr>
          <a:xfrm>
            <a:off x="381000" y="914400"/>
            <a:ext cx="8229600" cy="4525963"/>
          </a:xfrm>
        </p:spPr>
        <p:txBody>
          <a:bodyPr/>
          <a:lstStyle/>
          <a:p>
            <a:pPr algn="r" rtl="1">
              <a:buNone/>
            </a:pPr>
            <a:r>
              <a:rPr lang="fa-IR" sz="2800" dirty="0" smtClean="0">
                <a:solidFill>
                  <a:schemeClr val="tx1"/>
                </a:solidFill>
              </a:rPr>
              <a:t>اگر به </a:t>
            </a:r>
            <a:r>
              <a:rPr lang="fa-IR" sz="2800" b="1" dirty="0" smtClean="0">
                <a:solidFill>
                  <a:schemeClr val="tx1"/>
                </a:solidFill>
              </a:rPr>
              <a:t>جستجوی فایل</a:t>
            </a:r>
            <a:r>
              <a:rPr lang="fa-IR" sz="2800" dirty="0" smtClean="0">
                <a:solidFill>
                  <a:schemeClr val="tx1"/>
                </a:solidFill>
              </a:rPr>
              <a:t> خاصی می پردازید، می توانید از </a:t>
            </a:r>
            <a:r>
              <a:rPr lang="fa-IR" sz="2800" b="1" dirty="0" smtClean="0">
                <a:solidFill>
                  <a:schemeClr val="tx1"/>
                </a:solidFill>
              </a:rPr>
              <a:t>اصلاح گر </a:t>
            </a:r>
            <a:r>
              <a:rPr lang="en-US" sz="2800" b="1" dirty="0" err="1" smtClean="0">
                <a:solidFill>
                  <a:schemeClr val="tx1"/>
                </a:solidFill>
              </a:rPr>
              <a:t>Filetype</a:t>
            </a:r>
            <a:r>
              <a:rPr lang="en-US" sz="2800" dirty="0" smtClean="0">
                <a:solidFill>
                  <a:schemeClr val="tx1"/>
                </a:solidFill>
              </a:rPr>
              <a:t> </a:t>
            </a:r>
            <a:r>
              <a:rPr lang="fa-IR" sz="2800" dirty="0" smtClean="0">
                <a:solidFill>
                  <a:schemeClr val="tx1"/>
                </a:solidFill>
              </a:rPr>
              <a:t>استفاده نمایید و پس از آن پسوند آن فایل را قرار دهید به عنوان مثال اگر به دنبال فایل های پاورپوینت می گردید می توانید به این صورت عمل کنید.</a:t>
            </a:r>
            <a:br>
              <a:rPr lang="fa-IR" sz="2800" dirty="0" smtClean="0">
                <a:solidFill>
                  <a:schemeClr val="tx1"/>
                </a:solidFill>
              </a:rPr>
            </a:br>
            <a:r>
              <a:rPr lang="fa-IR" sz="2800" dirty="0" smtClean="0">
                <a:solidFill>
                  <a:schemeClr val="tx1"/>
                </a:solidFill>
              </a:rPr>
              <a:t>”</a:t>
            </a:r>
            <a:r>
              <a:rPr lang="en-US" sz="2800" dirty="0" smtClean="0">
                <a:solidFill>
                  <a:schemeClr val="tx1"/>
                </a:solidFill>
              </a:rPr>
              <a:t>nursing</a:t>
            </a:r>
            <a:r>
              <a:rPr lang="fa-IR" sz="2800" dirty="0" smtClean="0">
                <a:solidFill>
                  <a:schemeClr val="tx1"/>
                </a:solidFill>
              </a:rPr>
              <a:t> "</a:t>
            </a:r>
            <a:r>
              <a:rPr lang="en-US" sz="2800" dirty="0" err="1" smtClean="0">
                <a:solidFill>
                  <a:schemeClr val="tx1"/>
                </a:solidFill>
              </a:rPr>
              <a:t>Filetype:ppt</a:t>
            </a:r>
            <a:r>
              <a:rPr lang="en-US" sz="2800" dirty="0" smtClean="0">
                <a:solidFill>
                  <a:schemeClr val="tx1"/>
                </a:solidFill>
              </a:rPr>
              <a:t>  </a:t>
            </a:r>
            <a:r>
              <a:rPr lang="fa-IR" sz="2800" dirty="0" smtClean="0">
                <a:solidFill>
                  <a:schemeClr val="tx1"/>
                </a:solidFill>
              </a:rPr>
              <a:t>که </a:t>
            </a:r>
            <a:r>
              <a:rPr lang="en-US" sz="2800" dirty="0" err="1" smtClean="0">
                <a:solidFill>
                  <a:schemeClr val="tx1"/>
                </a:solidFill>
              </a:rPr>
              <a:t>ppt</a:t>
            </a:r>
            <a:r>
              <a:rPr lang="en-US" sz="2800" dirty="0" smtClean="0">
                <a:solidFill>
                  <a:schemeClr val="tx1"/>
                </a:solidFill>
              </a:rPr>
              <a:t> </a:t>
            </a:r>
            <a:r>
              <a:rPr lang="fa-IR" sz="2800" dirty="0" smtClean="0">
                <a:solidFill>
                  <a:schemeClr val="tx1"/>
                </a:solidFill>
              </a:rPr>
              <a:t>پسوند فایل پاورپوینت می </a:t>
            </a:r>
            <a:r>
              <a:rPr lang="fa-IR" dirty="0" smtClean="0">
                <a:solidFill>
                  <a:schemeClr val="tx1"/>
                </a:solidFill>
              </a:rPr>
              <a:t>باشد.</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 y="3276600"/>
            <a:ext cx="6834187" cy="3581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5- کلمات در متن + عنوان: آدرس و …</a:t>
            </a:r>
            <a:endParaRPr lang="fa-IR" b="1" dirty="0"/>
          </a:p>
        </p:txBody>
      </p:sp>
      <p:sp>
        <p:nvSpPr>
          <p:cNvPr id="3" name="Content Placeholder 2"/>
          <p:cNvSpPr>
            <a:spLocks noGrp="1"/>
          </p:cNvSpPr>
          <p:nvPr>
            <p:ph idx="1"/>
          </p:nvPr>
        </p:nvSpPr>
        <p:spPr/>
        <p:txBody>
          <a:bodyPr/>
          <a:lstStyle/>
          <a:p>
            <a:r>
              <a:rPr lang="fa-IR" dirty="0" smtClean="0"/>
              <a:t>اگر </a:t>
            </a:r>
            <a:r>
              <a:rPr lang="fa-IR" dirty="0"/>
              <a:t>شما به دنبال جست‌وجوی عبارتی هستید که بخشی از اندر متن و بخش دیگری از آن در جای دیگری از صفحه مانند عنوان یا آدرس صفحه قرار دارد، قسمت اول عبارت مورد جست‌وجو را نوشته و سپس قسمت دوم را بعد از </a:t>
            </a:r>
            <a:r>
              <a:rPr lang="en-US" dirty="0" err="1"/>
              <a:t>intext</a:t>
            </a:r>
            <a:r>
              <a:rPr lang="en-US" dirty="0"/>
              <a:t>: </a:t>
            </a:r>
            <a:r>
              <a:rPr lang="fa-IR" dirty="0"/>
              <a:t>بنویسید. به‌عنوان‌مثال: </a:t>
            </a:r>
            <a:r>
              <a:rPr lang="en-US" dirty="0"/>
              <a:t>Manchester united </a:t>
            </a:r>
            <a:r>
              <a:rPr lang="en-US" dirty="0" err="1"/>
              <a:t>intext</a:t>
            </a:r>
            <a:r>
              <a:rPr lang="en-US" dirty="0"/>
              <a:t>: </a:t>
            </a:r>
            <a:r>
              <a:rPr lang="en-US" dirty="0" err="1"/>
              <a:t>bekham</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a:t>
            </a:r>
            <a:endParaRPr lang="en-US" dirty="0"/>
          </a:p>
        </p:txBody>
      </p:sp>
      <p:sp>
        <p:nvSpPr>
          <p:cNvPr id="3" name="Content Placeholder 2"/>
          <p:cNvSpPr>
            <a:spLocks noGrp="1"/>
          </p:cNvSpPr>
          <p:nvPr>
            <p:ph idx="1"/>
          </p:nvPr>
        </p:nvSpPr>
        <p:spPr/>
        <p:txBody>
          <a:bodyPr/>
          <a:lstStyle/>
          <a:p>
            <a:pPr marL="0" indent="0" algn="just" rtl="1">
              <a:buNone/>
            </a:pPr>
            <a:r>
              <a:rPr lang="fa-IR" dirty="0"/>
              <a:t>آگاهی از روش های پیشرفته جستجو در گوگل به کسب نتیجه دلخواه شما با سرعت و دقت بیشتری کمک می نماید و شما می توانید با اضافه نمودن واژه های بیشتر به واژه مورد نظر خود نتیجه جست و جو را محدودتر کنید تا موضوع مورد نظر خود را آسان تر بدست آورید</a:t>
            </a:r>
          </a:p>
          <a:p>
            <a:endParaRPr lang="en-US" dirty="0"/>
          </a:p>
        </p:txBody>
      </p:sp>
    </p:spTree>
    <p:extLst>
      <p:ext uri="{BB962C8B-B14F-4D97-AF65-F5344CB8AC3E}">
        <p14:creationId xmlns:p14="http://schemas.microsoft.com/office/powerpoint/2010/main" val="231953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6- جستجوی کلمات در عنوان</a:t>
            </a:r>
            <a:br>
              <a:rPr lang="fa-IR" b="1" dirty="0" smtClean="0"/>
            </a:br>
            <a:endParaRPr lang="en-US" dirty="0"/>
          </a:p>
        </p:txBody>
      </p:sp>
      <p:sp>
        <p:nvSpPr>
          <p:cNvPr id="3" name="Content Placeholder 2"/>
          <p:cNvSpPr>
            <a:spLocks noGrp="1"/>
          </p:cNvSpPr>
          <p:nvPr>
            <p:ph idx="1"/>
          </p:nvPr>
        </p:nvSpPr>
        <p:spPr/>
        <p:txBody>
          <a:bodyPr/>
          <a:lstStyle/>
          <a:p>
            <a:r>
              <a:rPr lang="fa-IR" dirty="0" smtClean="0"/>
              <a:t>اگر </a:t>
            </a:r>
            <a:r>
              <a:rPr lang="fa-IR" dirty="0"/>
              <a:t>می‌خواهید صفحات وبی را بیابید که عبارت مورد جست‌وجو دقیقا در عنوان آن‌ها باشد (اما نه لزوما در کنار هم) قبل از کلمات یا عبارت مورد جستجو از </a:t>
            </a:r>
            <a:r>
              <a:rPr lang="en-US" dirty="0" err="1"/>
              <a:t>allintitle</a:t>
            </a:r>
            <a:r>
              <a:rPr lang="en-US" dirty="0"/>
              <a:t>: </a:t>
            </a:r>
            <a:r>
              <a:rPr lang="fa-IR" dirty="0"/>
              <a:t>استفاده کنید. به‌عنوان‌مثال: </a:t>
            </a:r>
            <a:r>
              <a:rPr lang="en-US" dirty="0" err="1"/>
              <a:t>allintitle</a:t>
            </a:r>
            <a:r>
              <a:rPr lang="en-US" dirty="0"/>
              <a:t>: inbound marketing</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7- کلمات در عنوان + متن+ آدرس</a:t>
            </a:r>
            <a:br>
              <a:rPr lang="fa-IR" b="1" dirty="0" smtClean="0"/>
            </a:br>
            <a:endParaRPr lang="en-US" dirty="0"/>
          </a:p>
        </p:txBody>
      </p:sp>
      <p:sp>
        <p:nvSpPr>
          <p:cNvPr id="3" name="Content Placeholder 2"/>
          <p:cNvSpPr>
            <a:spLocks noGrp="1"/>
          </p:cNvSpPr>
          <p:nvPr>
            <p:ph idx="1"/>
          </p:nvPr>
        </p:nvSpPr>
        <p:spPr/>
        <p:txBody>
          <a:bodyPr/>
          <a:lstStyle/>
          <a:p>
            <a:r>
              <a:rPr lang="fa-IR" dirty="0" smtClean="0"/>
              <a:t>آیا </a:t>
            </a:r>
            <a:r>
              <a:rPr lang="fa-IR" dirty="0"/>
              <a:t>می‌خواهید عبارتی را جست‌وجو کنید که بخشی از آن در عنوان صفحه و بخش‌های دیگران در قسمت‌های دیگر صفحه مانند متن یا آدرس ظاهر شوند؟ بدین منظور بخش اول جست‌وجو را نوشته و سپس قبل از بخش بعدی از عبارت </a:t>
            </a:r>
            <a:r>
              <a:rPr lang="en-US" dirty="0" err="1"/>
              <a:t>intitle</a:t>
            </a:r>
            <a:r>
              <a:rPr lang="en-US" dirty="0"/>
              <a:t> </a:t>
            </a:r>
            <a:r>
              <a:rPr lang="fa-IR" dirty="0"/>
              <a:t>استفاده کنید. به‌عنوان‌مثال: </a:t>
            </a:r>
            <a:r>
              <a:rPr lang="en-US" dirty="0"/>
              <a:t>flu shot </a:t>
            </a:r>
            <a:r>
              <a:rPr lang="en-US" dirty="0" err="1"/>
              <a:t>intitle</a:t>
            </a:r>
            <a:r>
              <a:rPr lang="en-US" dirty="0"/>
              <a:t>: advice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8- جستجوی کلمات در آدرس صفحه</a:t>
            </a:r>
            <a:br>
              <a:rPr lang="fa-IR" b="1" dirty="0" smtClean="0"/>
            </a:br>
            <a:endParaRPr lang="en-US" dirty="0"/>
          </a:p>
        </p:txBody>
      </p:sp>
      <p:sp>
        <p:nvSpPr>
          <p:cNvPr id="3" name="Content Placeholder 2"/>
          <p:cNvSpPr>
            <a:spLocks noGrp="1"/>
          </p:cNvSpPr>
          <p:nvPr>
            <p:ph idx="1"/>
          </p:nvPr>
        </p:nvSpPr>
        <p:spPr/>
        <p:txBody>
          <a:bodyPr/>
          <a:lstStyle/>
          <a:p>
            <a:r>
              <a:rPr lang="fa-IR" dirty="0" smtClean="0"/>
              <a:t>اگر </a:t>
            </a:r>
            <a:r>
              <a:rPr lang="fa-IR" dirty="0"/>
              <a:t>می‌خواهید عبارتی که جست‌وجو می‌کنید در آدرس وب‌سایت باشد، عبارت </a:t>
            </a:r>
            <a:r>
              <a:rPr lang="en-US" dirty="0" err="1"/>
              <a:t>allinurl</a:t>
            </a:r>
            <a:r>
              <a:rPr lang="en-US" dirty="0"/>
              <a:t>: </a:t>
            </a:r>
            <a:r>
              <a:rPr lang="fa-IR" dirty="0"/>
              <a:t>را دقیقا قبل از عبارت مورد جست‌وجو بنویسید. برای مثال </a:t>
            </a:r>
            <a:r>
              <a:rPr lang="en-US" dirty="0" err="1"/>
              <a:t>allinurl</a:t>
            </a:r>
            <a:r>
              <a:rPr lang="en-US" dirty="0"/>
              <a:t>: football</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9- جستجوی مرتبط</a:t>
            </a:r>
            <a:br>
              <a:rPr lang="fa-IR" b="1" dirty="0" smtClean="0"/>
            </a:br>
            <a:endParaRPr lang="en-US" dirty="0"/>
          </a:p>
        </p:txBody>
      </p:sp>
      <p:sp>
        <p:nvSpPr>
          <p:cNvPr id="3" name="Content Placeholder 2"/>
          <p:cNvSpPr>
            <a:spLocks noGrp="1"/>
          </p:cNvSpPr>
          <p:nvPr>
            <p:ph idx="1"/>
          </p:nvPr>
        </p:nvSpPr>
        <p:spPr/>
        <p:txBody>
          <a:bodyPr/>
          <a:lstStyle/>
          <a:p>
            <a:r>
              <a:rPr lang="fa-IR" dirty="0" smtClean="0"/>
              <a:t>اگر </a:t>
            </a:r>
            <a:r>
              <a:rPr lang="fa-IR" dirty="0"/>
              <a:t>شما می‌خواهید وب‌ سایت‌ هایی با محتوی نزدیک به وب‌سایت مدنظرتان بیابید، کافی است از عبارت:</a:t>
            </a:r>
            <a:br>
              <a:rPr lang="fa-IR" dirty="0"/>
            </a:br>
            <a:r>
              <a:rPr lang="en-US" dirty="0"/>
              <a:t>related: somesite.com (</a:t>
            </a:r>
            <a:r>
              <a:rPr lang="fa-IR" dirty="0"/>
              <a:t>به‌جای عبارت </a:t>
            </a:r>
            <a:r>
              <a:rPr lang="en-US" dirty="0" err="1"/>
              <a:t>somesite</a:t>
            </a:r>
            <a:r>
              <a:rPr lang="en-US" dirty="0"/>
              <a:t> </a:t>
            </a:r>
            <a:r>
              <a:rPr lang="fa-IR" dirty="0"/>
              <a:t>باید نام سایت موردنظر خودتان را بنویسید) استفاده کنید. به‌عنوان‌مثال:</a:t>
            </a:r>
            <a:r>
              <a:rPr lang="en-US" dirty="0"/>
              <a:t>related: varzesh3.com</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10-جست‌وجوی صفحه‌ای که به صفحه دیگر لینک</a:t>
            </a:r>
            <a:endParaRPr lang="en-US" dirty="0"/>
          </a:p>
        </p:txBody>
      </p:sp>
      <p:sp>
        <p:nvSpPr>
          <p:cNvPr id="3" name="Content Placeholder 2"/>
          <p:cNvSpPr>
            <a:spLocks noGrp="1"/>
          </p:cNvSpPr>
          <p:nvPr>
            <p:ph idx="1"/>
          </p:nvPr>
        </p:nvSpPr>
        <p:spPr/>
        <p:txBody>
          <a:bodyPr>
            <a:normAutofit/>
          </a:bodyPr>
          <a:lstStyle/>
          <a:p>
            <a:pPr algn="r" rtl="1">
              <a:buNone/>
            </a:pPr>
            <a:r>
              <a:rPr lang="fa-IR" dirty="0" smtClean="0"/>
              <a:t>فرض </a:t>
            </a:r>
            <a:r>
              <a:rPr lang="fa-IR" dirty="0"/>
              <a:t>کنید می‌خواهید وب سایتی را جست‌وجو کنید که دران به یک مقاله لینک داده‌شده است. برای این منظور از عبارت</a:t>
            </a:r>
            <a:br>
              <a:rPr lang="fa-IR" dirty="0"/>
            </a:br>
            <a:r>
              <a:rPr lang="en-US" dirty="0"/>
              <a:t>link: command </a:t>
            </a:r>
            <a:r>
              <a:rPr lang="fa-IR" dirty="0"/>
              <a:t>بلافاصله پس از اسم صفحه استفاده کنید. هرچقدر که آدرس شما مشخص‌تر باشد گوگل به شما پیش نهادات دقیق‌تری می‌دهد.</a:t>
            </a:r>
            <a:br>
              <a:rPr lang="fa-IR" dirty="0"/>
            </a:br>
            <a:r>
              <a:rPr lang="fa-IR" dirty="0"/>
              <a:t>به‌عنوان‌مثال </a:t>
            </a:r>
            <a:r>
              <a:rPr lang="en-US" dirty="0"/>
              <a:t>link: </a:t>
            </a:r>
            <a:r>
              <a:rPr lang="en-US" dirty="0" err="1"/>
              <a:t>buzzfeed</a:t>
            </a:r>
            <a:r>
              <a:rPr lang="en-US" dirty="0"/>
              <a: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11-</a:t>
            </a:r>
            <a:r>
              <a:rPr lang="fa-IR" b="1" dirty="0" smtClean="0"/>
              <a:t>کلمات مشابه و مترادف</a:t>
            </a:r>
            <a:br>
              <a:rPr lang="fa-IR" b="1" dirty="0" smtClean="0"/>
            </a:br>
            <a:endParaRPr lang="en-US" dirty="0"/>
          </a:p>
        </p:txBody>
      </p:sp>
      <p:sp>
        <p:nvSpPr>
          <p:cNvPr id="3" name="Content Placeholder 2"/>
          <p:cNvSpPr>
            <a:spLocks noGrp="1"/>
          </p:cNvSpPr>
          <p:nvPr>
            <p:ph idx="1"/>
          </p:nvPr>
        </p:nvSpPr>
        <p:spPr/>
        <p:txBody>
          <a:bodyPr/>
          <a:lstStyle/>
          <a:p>
            <a:pPr algn="r" rtl="1">
              <a:buNone/>
            </a:pPr>
            <a:r>
              <a:rPr lang="fa-IR" dirty="0" smtClean="0"/>
              <a:t>فرض </a:t>
            </a:r>
            <a:r>
              <a:rPr lang="fa-IR" dirty="0"/>
              <a:t>کنید که جست‌وجوی شما کلمه‌ای را شامل می‌شود و شما می‌خواهید نتایج جست‌وجو کلمات مشابه و مترادف آن کلمه مشخص را نیز به همراه داشته باشد. برای این منظور از علامت ~ استفاده می‌شود. به‌عنوان‌مثال</a:t>
            </a:r>
            <a:br>
              <a:rPr lang="fa-IR" dirty="0"/>
            </a:br>
            <a:r>
              <a:rPr lang="en-US" dirty="0"/>
              <a:t>inbound marketing ~ professional.</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12-جستجوی تعاریف کلمات</a:t>
            </a:r>
            <a:br>
              <a:rPr lang="fa-IR" b="1" dirty="0" smtClean="0"/>
            </a:br>
            <a:endParaRPr lang="en-US" dirty="0"/>
          </a:p>
        </p:txBody>
      </p:sp>
      <p:sp>
        <p:nvSpPr>
          <p:cNvPr id="3" name="Content Placeholder 2"/>
          <p:cNvSpPr>
            <a:spLocks noGrp="1"/>
          </p:cNvSpPr>
          <p:nvPr>
            <p:ph idx="1"/>
          </p:nvPr>
        </p:nvSpPr>
        <p:spPr/>
        <p:txBody>
          <a:bodyPr/>
          <a:lstStyle/>
          <a:p>
            <a:r>
              <a:rPr lang="fa-IR" b="1" dirty="0"/>
              <a:t>جستجوی تعاریف کلمات</a:t>
            </a:r>
          </a:p>
          <a:p>
            <a:r>
              <a:rPr lang="fa-IR" dirty="0"/>
              <a:t>اگر می‌خواهید سریعا تعریف یک کلمه یا عبارت را جست‌وجو کنید، به‌سادگی می‌توانید از ساختار </a:t>
            </a:r>
            <a:r>
              <a:rPr lang="en-US" dirty="0"/>
              <a:t>define: command </a:t>
            </a:r>
            <a:r>
              <a:rPr lang="fa-IR" dirty="0"/>
              <a:t>استفاده کنید. همچنین شما می‌توانید با کلیک بر روی آیکون بلندگو تلفظ کلمه را نیز بشنوید. به‌عنوان‌مثال : </a:t>
            </a:r>
            <a:r>
              <a:rPr lang="en-US" dirty="0"/>
              <a:t>define: plethora.</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13-</a:t>
            </a:r>
            <a:r>
              <a:rPr lang="fa-IR" b="1" dirty="0" smtClean="0"/>
              <a:t>جست‌وجوی کلمات فراموش‌شده</a:t>
            </a:r>
            <a:br>
              <a:rPr lang="fa-IR" b="1" dirty="0" smtClean="0"/>
            </a:br>
            <a:endParaRPr lang="en-US" dirty="0"/>
          </a:p>
        </p:txBody>
      </p:sp>
      <p:sp>
        <p:nvSpPr>
          <p:cNvPr id="3" name="Content Placeholder 2"/>
          <p:cNvSpPr>
            <a:spLocks noGrp="1"/>
          </p:cNvSpPr>
          <p:nvPr>
            <p:ph idx="1"/>
          </p:nvPr>
        </p:nvSpPr>
        <p:spPr>
          <a:xfrm>
            <a:off x="381000" y="914400"/>
            <a:ext cx="8229600" cy="4525963"/>
          </a:xfrm>
        </p:spPr>
        <p:txBody>
          <a:bodyPr/>
          <a:lstStyle/>
          <a:p>
            <a:pPr algn="r" rtl="1">
              <a:buNone/>
            </a:pPr>
            <a:r>
              <a:rPr lang="fa-IR" sz="2800" dirty="0" smtClean="0"/>
              <a:t>جملاتی که آنها را بطور کامل بیاد نمی آوریم کافی است بجای هر کلمه ای که فراموش کردیم میتوانیم علامت * بگذاریم یعنی هر ستاره به جای یک کلمه است .</a:t>
            </a:r>
          </a:p>
          <a:p>
            <a:pPr algn="r" rtl="1">
              <a:buNone/>
            </a:pPr>
            <a:r>
              <a:rPr lang="fa-IR" sz="2800" dirty="0" smtClean="0"/>
              <a:t>کمک </a:t>
            </a:r>
            <a:r>
              <a:rPr lang="fa-IR" sz="2800" dirty="0"/>
              <a:t>می‌کند تا عبارت موردنظرتان را بیابید. به‌عنوان‌مثال </a:t>
            </a:r>
            <a:r>
              <a:rPr lang="en-US" sz="2800" dirty="0"/>
              <a:t>much * about nothing</a:t>
            </a:r>
          </a:p>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762000" y="3962400"/>
            <a:ext cx="7486650" cy="24288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itchFamily="2" charset="-78"/>
              </a:rPr>
              <a:t>14-جستجو معانی</a:t>
            </a:r>
            <a:endParaRPr lang="en-US" dirty="0"/>
          </a:p>
        </p:txBody>
      </p:sp>
      <p:sp>
        <p:nvSpPr>
          <p:cNvPr id="3" name="Content Placeholder 2"/>
          <p:cNvSpPr>
            <a:spLocks noGrp="1"/>
          </p:cNvSpPr>
          <p:nvPr>
            <p:ph idx="1"/>
          </p:nvPr>
        </p:nvSpPr>
        <p:spPr/>
        <p:txBody>
          <a:bodyPr/>
          <a:lstStyle/>
          <a:p>
            <a:pPr algn="r" rtl="1">
              <a:buNone/>
            </a:pPr>
            <a:r>
              <a:rPr lang="fa-IR" dirty="0" smtClean="0">
                <a:cs typeface="B Nazanin" pitchFamily="2" charset="-78"/>
              </a:rPr>
              <a:t>اگر به کلمات و عبارات جدید برخورد کردید، کافیست آن را در</a:t>
            </a:r>
            <a:r>
              <a:rPr lang="fa-IR" b="1" dirty="0" smtClean="0">
                <a:cs typeface="B Nazanin" pitchFamily="2" charset="-78"/>
              </a:rPr>
              <a:t> گوگل</a:t>
            </a:r>
            <a:r>
              <a:rPr lang="fa-IR" dirty="0" smtClean="0">
                <a:cs typeface="B Nazanin" pitchFamily="2" charset="-78"/>
              </a:rPr>
              <a:t> تایپ یا از </a:t>
            </a:r>
            <a:r>
              <a:rPr lang="en-US" dirty="0" smtClean="0">
                <a:cs typeface="B Nazanin" pitchFamily="2" charset="-78"/>
              </a:rPr>
              <a:t>define </a:t>
            </a:r>
            <a:r>
              <a:rPr lang="fa-IR" dirty="0" smtClean="0">
                <a:cs typeface="B Nazanin" pitchFamily="2" charset="-78"/>
              </a:rPr>
              <a:t>استفاده نمایید. </a:t>
            </a:r>
            <a:br>
              <a:rPr lang="fa-IR" dirty="0" smtClean="0">
                <a:cs typeface="B Nazanin" pitchFamily="2" charset="-78"/>
              </a:rPr>
            </a:br>
            <a:r>
              <a:rPr lang="fa-IR" dirty="0" smtClean="0">
                <a:cs typeface="B Nazanin" pitchFamily="2" charset="-78"/>
              </a:rPr>
              <a:t>به عنوان مثال:</a:t>
            </a:r>
          </a:p>
          <a:p>
            <a:pPr algn="r" rtl="1">
              <a:buNone/>
            </a:pPr>
            <a:r>
              <a:rPr lang="en-US" dirty="0" err="1" smtClean="0">
                <a:cs typeface="B Nazanin" pitchFamily="2" charset="-78"/>
              </a:rPr>
              <a:t>define.visual</a:t>
            </a:r>
            <a:r>
              <a:rPr lang="en-US" dirty="0" smtClean="0">
                <a:cs typeface="B Nazanin" pitchFamily="2" charset="-78"/>
              </a:rPr>
              <a:t> pollution</a:t>
            </a:r>
            <a:endParaRPr lang="fa-IR" dirty="0" smtClean="0">
              <a:cs typeface="B Nazanin" pitchFamily="2" charset="-78"/>
            </a:endParaRPr>
          </a:p>
          <a:p>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304800" y="3781425"/>
            <a:ext cx="7258050" cy="28479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92162"/>
          </a:xfrm>
        </p:spPr>
        <p:txBody>
          <a:bodyPr>
            <a:normAutofit fontScale="90000"/>
          </a:bodyPr>
          <a:lstStyle/>
          <a:p>
            <a:r>
              <a:rPr lang="fa-IR" sz="4000" b="1" dirty="0" smtClean="0">
                <a:cs typeface="B Nazanin" pitchFamily="2" charset="-78"/>
              </a:rPr>
              <a:t>15</a:t>
            </a:r>
            <a:r>
              <a:rPr lang="fa-IR" sz="3600" b="1" dirty="0" smtClean="0">
                <a:cs typeface="B Nazanin" pitchFamily="2" charset="-78"/>
              </a:rPr>
              <a:t>-قرارگیری یک کلمه به همراه یکی از دو کلمات دیگر</a:t>
            </a:r>
            <a:r>
              <a:rPr lang="fa-IR" sz="4000" b="1" dirty="0" smtClean="0">
                <a:cs typeface="B Nazanin" pitchFamily="2" charset="-78"/>
              </a:rPr>
              <a:t>:</a:t>
            </a:r>
            <a:r>
              <a:rPr lang="fa-IR" b="1" dirty="0" smtClean="0">
                <a:cs typeface="B Nazanin" pitchFamily="2" charset="-78"/>
              </a:rPr>
              <a:t/>
            </a:r>
            <a:br>
              <a:rPr lang="fa-IR" b="1" dirty="0" smtClean="0">
                <a:cs typeface="B Nazanin" pitchFamily="2" charset="-78"/>
              </a:rPr>
            </a:br>
            <a:endParaRPr lang="en-US" dirty="0"/>
          </a:p>
        </p:txBody>
      </p:sp>
      <p:sp>
        <p:nvSpPr>
          <p:cNvPr id="3" name="Content Placeholder 2"/>
          <p:cNvSpPr>
            <a:spLocks noGrp="1"/>
          </p:cNvSpPr>
          <p:nvPr>
            <p:ph idx="1"/>
          </p:nvPr>
        </p:nvSpPr>
        <p:spPr>
          <a:xfrm>
            <a:off x="381000" y="1447800"/>
            <a:ext cx="8229600" cy="3581400"/>
          </a:xfrm>
        </p:spPr>
        <p:txBody>
          <a:bodyPr>
            <a:normAutofit/>
          </a:bodyPr>
          <a:lstStyle/>
          <a:p>
            <a:pPr algn="justLow" rtl="1">
              <a:buNone/>
            </a:pPr>
            <a:r>
              <a:rPr lang="fa-IR" sz="2400" dirty="0" smtClean="0">
                <a:cs typeface="B Nazanin" pitchFamily="2" charset="-78"/>
              </a:rPr>
              <a:t>اگر بخواهید کلمه ای در </a:t>
            </a:r>
            <a:r>
              <a:rPr lang="fa-IR" sz="2400" b="1" dirty="0" smtClean="0">
                <a:cs typeface="B Nazanin" pitchFamily="2" charset="-78"/>
              </a:rPr>
              <a:t>جستجو</a:t>
            </a:r>
            <a:r>
              <a:rPr lang="fa-IR" sz="2400" dirty="0" smtClean="0">
                <a:cs typeface="B Nazanin" pitchFamily="2" charset="-78"/>
              </a:rPr>
              <a:t>ی شما موجود باشد و همراه با یکی از دو کلمه دیگر بیاید می توانید از حالت پرانتز به صورت زیر استفاده نمایید:</a:t>
            </a:r>
          </a:p>
          <a:p>
            <a:pPr algn="justLow" rtl="1">
              <a:buNone/>
            </a:pPr>
            <a:r>
              <a:rPr lang="en-US" sz="2400" dirty="0" smtClean="0">
                <a:cs typeface="B Nazanin" pitchFamily="2" charset="-78"/>
              </a:rPr>
              <a:t>Brucellosis (website OR </a:t>
            </a:r>
            <a:r>
              <a:rPr lang="en-US" sz="2400" dirty="0" err="1" smtClean="0">
                <a:cs typeface="B Nazanin" pitchFamily="2" charset="-78"/>
              </a:rPr>
              <a:t>downlod</a:t>
            </a:r>
            <a:r>
              <a:rPr lang="en-US" sz="2400" dirty="0" smtClean="0">
                <a:cs typeface="B Nazanin" pitchFamily="2" charset="-78"/>
              </a:rPr>
              <a:t>)</a:t>
            </a:r>
            <a:endParaRPr lang="fa-IR" sz="2400" dirty="0" smtClean="0">
              <a:cs typeface="B Nazanin" pitchFamily="2" charset="-78"/>
            </a:endParaRPr>
          </a:p>
          <a:p>
            <a:pPr algn="justLow" rtl="1">
              <a:buNone/>
            </a:pPr>
            <a:r>
              <a:rPr lang="fa-IR" sz="2400" dirty="0" smtClean="0">
                <a:cs typeface="B Nazanin" pitchFamily="2" charset="-78"/>
              </a:rPr>
              <a:t>در این صورت نتایج به گونه ای است که در آن حتما کلمه </a:t>
            </a:r>
            <a:r>
              <a:rPr lang="en-US" sz="2400" dirty="0" smtClean="0">
                <a:cs typeface="B Nazanin" pitchFamily="2" charset="-78"/>
              </a:rPr>
              <a:t> Brucellosis</a:t>
            </a:r>
            <a:r>
              <a:rPr lang="fa-IR" sz="2400" dirty="0" smtClean="0">
                <a:cs typeface="B Nazanin" pitchFamily="2" charset="-78"/>
              </a:rPr>
              <a:t> به همراه یکی از کلمات </a:t>
            </a:r>
            <a:r>
              <a:rPr lang="en-US" sz="2400" dirty="0" smtClean="0">
                <a:cs typeface="B Nazanin" pitchFamily="2" charset="-78"/>
              </a:rPr>
              <a:t>website </a:t>
            </a:r>
            <a:r>
              <a:rPr lang="fa-IR" sz="2400" dirty="0" smtClean="0">
                <a:cs typeface="B Nazanin" pitchFamily="2" charset="-78"/>
              </a:rPr>
              <a:t>و </a:t>
            </a:r>
            <a:r>
              <a:rPr lang="en-US" sz="2400" dirty="0" smtClean="0">
                <a:cs typeface="B Nazanin" pitchFamily="2" charset="-78"/>
              </a:rPr>
              <a:t>download </a:t>
            </a:r>
            <a:r>
              <a:rPr lang="fa-IR" sz="2400" dirty="0" smtClean="0">
                <a:cs typeface="B Nazanin" pitchFamily="2" charset="-78"/>
              </a:rPr>
              <a:t>آمده است.</a:t>
            </a:r>
            <a:endParaRPr lang="en-US" sz="2400" dirty="0" smtClean="0">
              <a:cs typeface="B Nazanin" pitchFamily="2" charset="-78"/>
            </a:endParaRPr>
          </a:p>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685800" y="3886200"/>
            <a:ext cx="7229475" cy="2819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3962400"/>
          </a:xfrm>
        </p:spPr>
        <p:txBody>
          <a:bodyPr/>
          <a:lstStyle/>
          <a:p>
            <a:pPr algn="r" rtl="1">
              <a:buNone/>
            </a:pPr>
            <a:r>
              <a:rPr lang="fa-IR" b="1" dirty="0" smtClean="0">
                <a:solidFill>
                  <a:schemeClr val="tx1"/>
                </a:solidFill>
              </a:rPr>
              <a:t>نوشتن عبارت مورد نظر در کادر جستجو:</a:t>
            </a:r>
          </a:p>
          <a:p>
            <a:pPr algn="r" rtl="1">
              <a:buNone/>
            </a:pPr>
            <a:endParaRPr lang="fa-IR" b="1" dirty="0" smtClean="0">
              <a:solidFill>
                <a:schemeClr val="tx1"/>
              </a:solidFill>
            </a:endParaRPr>
          </a:p>
          <a:p>
            <a:pPr algn="just" rtl="1">
              <a:buNone/>
            </a:pPr>
            <a:r>
              <a:rPr lang="fa-IR" sz="2400" dirty="0" smtClean="0">
                <a:solidFill>
                  <a:schemeClr val="tx1"/>
                </a:solidFill>
              </a:rPr>
              <a:t>اولین شیوه مورد استفاده برای جستجو، نوشتن عبارت مورد نظر در کادر </a:t>
            </a:r>
            <a:r>
              <a:rPr lang="fa-IR" sz="2400" b="1" dirty="0" smtClean="0">
                <a:solidFill>
                  <a:schemeClr val="tx1"/>
                </a:solidFill>
              </a:rPr>
              <a:t>جستجو</a:t>
            </a:r>
            <a:r>
              <a:rPr lang="fa-IR" sz="2400" dirty="0" smtClean="0">
                <a:solidFill>
                  <a:schemeClr val="tx1"/>
                </a:solidFill>
              </a:rPr>
              <a:t> است، بدین ترتیب </a:t>
            </a:r>
            <a:r>
              <a:rPr lang="fa-IR" sz="2400" b="1" dirty="0" smtClean="0">
                <a:solidFill>
                  <a:schemeClr val="tx1"/>
                </a:solidFill>
              </a:rPr>
              <a:t>گوگل</a:t>
            </a:r>
            <a:r>
              <a:rPr lang="fa-IR" sz="2400" dirty="0" smtClean="0">
                <a:solidFill>
                  <a:schemeClr val="tx1"/>
                </a:solidFill>
              </a:rPr>
              <a:t> شروع به </a:t>
            </a:r>
            <a:r>
              <a:rPr lang="fa-IR" sz="2400" b="1" dirty="0" smtClean="0">
                <a:solidFill>
                  <a:schemeClr val="tx1"/>
                </a:solidFill>
              </a:rPr>
              <a:t>جست و جو</a:t>
            </a:r>
            <a:r>
              <a:rPr lang="fa-IR" sz="2400" dirty="0" smtClean="0">
                <a:solidFill>
                  <a:schemeClr val="tx1"/>
                </a:solidFill>
              </a:rPr>
              <a:t> می کند و </a:t>
            </a:r>
            <a:r>
              <a:rPr lang="fa-IR" sz="2400" dirty="0" smtClean="0">
                <a:solidFill>
                  <a:schemeClr val="tx1"/>
                </a:solidFill>
                <a:hlinkClick r:id="rId2"/>
              </a:rPr>
              <a:t>وب سایت هایی</a:t>
            </a:r>
            <a:r>
              <a:rPr lang="fa-IR" sz="2400" dirty="0" smtClean="0">
                <a:solidFill>
                  <a:schemeClr val="tx1"/>
                </a:solidFill>
              </a:rPr>
              <a:t> را برای شما لیست می نماید.</a:t>
            </a:r>
          </a:p>
          <a:p>
            <a:pPr algn="just" rtl="1">
              <a:buNone/>
            </a:pPr>
            <a:endParaRPr lang="fa-IR" sz="2400" dirty="0" smtClean="0">
              <a:solidFill>
                <a:schemeClr val="tx1"/>
              </a:solidFill>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itchFamily="2" charset="-78"/>
              </a:rPr>
              <a:t>16-قرار گرفتن کلمه مورد نظر در عنوان</a:t>
            </a:r>
            <a:endParaRPr lang="en-US" dirty="0"/>
          </a:p>
        </p:txBody>
      </p:sp>
      <p:sp>
        <p:nvSpPr>
          <p:cNvPr id="3" name="Content Placeholder 2"/>
          <p:cNvSpPr>
            <a:spLocks noGrp="1"/>
          </p:cNvSpPr>
          <p:nvPr>
            <p:ph idx="1"/>
          </p:nvPr>
        </p:nvSpPr>
        <p:spPr/>
        <p:txBody>
          <a:bodyPr/>
          <a:lstStyle/>
          <a:p>
            <a:pPr algn="justLow" rtl="1">
              <a:buNone/>
            </a:pPr>
            <a:r>
              <a:rPr lang="fa-IR" dirty="0" smtClean="0">
                <a:cs typeface="B Nazanin" pitchFamily="2" charset="-78"/>
              </a:rPr>
              <a:t>زمانی که می خواهید کلمه مورد نظرتان در عنوان صفحه موجود باشد می بایست به روش زیر اقدام نمایید:</a:t>
            </a:r>
          </a:p>
          <a:p>
            <a:pPr algn="r" rtl="1">
              <a:buNone/>
            </a:pPr>
            <a:r>
              <a:rPr lang="en-US" dirty="0" err="1" smtClean="0">
                <a:cs typeface="B Nazanin" pitchFamily="2" charset="-78"/>
              </a:rPr>
              <a:t>Intitle:Malta</a:t>
            </a:r>
            <a:r>
              <a:rPr lang="en-US" dirty="0" smtClean="0">
                <a:cs typeface="B Nazanin" pitchFamily="2" charset="-78"/>
              </a:rPr>
              <a:t> fever</a:t>
            </a:r>
            <a:endParaRPr lang="fa-IR" dirty="0" smtClean="0">
              <a:cs typeface="B Nazanin" pitchFamily="2" charset="-78"/>
            </a:endParaRPr>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685800" y="3657600"/>
            <a:ext cx="7848600" cy="245268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17-</a:t>
            </a:r>
            <a:r>
              <a:rPr lang="fa-IR" b="1" dirty="0" smtClean="0"/>
              <a:t> جستجوی اخبار مربوط به یک مکان خاص</a:t>
            </a:r>
            <a:endParaRPr lang="en-US" dirty="0"/>
          </a:p>
        </p:txBody>
      </p:sp>
      <p:sp>
        <p:nvSpPr>
          <p:cNvPr id="3" name="Content Placeholder 2"/>
          <p:cNvSpPr>
            <a:spLocks noGrp="1"/>
          </p:cNvSpPr>
          <p:nvPr>
            <p:ph idx="1"/>
          </p:nvPr>
        </p:nvSpPr>
        <p:spPr/>
        <p:txBody>
          <a:bodyPr/>
          <a:lstStyle/>
          <a:p>
            <a:pPr algn="r" rtl="1">
              <a:buNone/>
            </a:pPr>
            <a:r>
              <a:rPr lang="fa-IR" dirty="0" smtClean="0"/>
              <a:t>اگر </a:t>
            </a:r>
            <a:r>
              <a:rPr lang="fa-IR" dirty="0"/>
              <a:t>قصد دارید به جست‌وجوی اخبار یک منطقه بپردازید می‌توانید از ساختار </a:t>
            </a:r>
            <a:r>
              <a:rPr lang="en-US" dirty="0"/>
              <a:t>Location: command </a:t>
            </a:r>
            <a:r>
              <a:rPr lang="fa-IR" dirty="0"/>
              <a:t>برای جست‌وجو استفاده کنید. </a:t>
            </a:r>
            <a:endParaRPr lang="fa-IR" dirty="0" smtClean="0"/>
          </a:p>
          <a:p>
            <a:pPr algn="r" rtl="1">
              <a:buNone/>
            </a:pPr>
            <a:r>
              <a:rPr lang="fa-IR" dirty="0" smtClean="0"/>
              <a:t>به‌عنوان‌مثال </a:t>
            </a:r>
            <a:r>
              <a:rPr lang="en-US" dirty="0"/>
              <a:t>Location: Tehran.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18-</a:t>
            </a:r>
            <a:r>
              <a:rPr lang="fa-IR" b="1" dirty="0" smtClean="0"/>
              <a:t>جست‌وجوی ترجمه</a:t>
            </a:r>
            <a:br>
              <a:rPr lang="fa-IR" b="1" dirty="0" smtClean="0"/>
            </a:br>
            <a:endParaRPr lang="en-US" dirty="0"/>
          </a:p>
        </p:txBody>
      </p:sp>
      <p:sp>
        <p:nvSpPr>
          <p:cNvPr id="3" name="Content Placeholder 2"/>
          <p:cNvSpPr>
            <a:spLocks noGrp="1"/>
          </p:cNvSpPr>
          <p:nvPr>
            <p:ph idx="1"/>
          </p:nvPr>
        </p:nvSpPr>
        <p:spPr/>
        <p:txBody>
          <a:bodyPr/>
          <a:lstStyle/>
          <a:p>
            <a:r>
              <a:rPr lang="fa-IR" dirty="0" smtClean="0"/>
              <a:t>آیا </a:t>
            </a:r>
            <a:r>
              <a:rPr lang="fa-IR" dirty="0"/>
              <a:t>قصد دارید ترجمه یک کلمه یا عبارت را در زبان دیگری جست‌وجو کنید؟ نیازی به استفاده از وب‌سایت‌های ترجمه ندارید کافی است از ساختار </a:t>
            </a:r>
            <a:r>
              <a:rPr lang="en-US" dirty="0"/>
              <a:t>Translate[word]to[language] </a:t>
            </a:r>
            <a:r>
              <a:rPr lang="fa-IR" dirty="0"/>
              <a:t>استفاده کنید. به‌عنوان‌مثال:</a:t>
            </a:r>
            <a:br>
              <a:rPr lang="fa-IR" dirty="0"/>
            </a:br>
            <a:r>
              <a:rPr lang="en-US" dirty="0"/>
              <a:t>Translate </a:t>
            </a:r>
            <a:r>
              <a:rPr lang="fa-IR" dirty="0"/>
              <a:t>باران </a:t>
            </a:r>
            <a:r>
              <a:rPr lang="en-US" dirty="0"/>
              <a:t>to English</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(Cache</a:t>
            </a:r>
            <a:r>
              <a:rPr lang="fa-IR" b="1" dirty="0" smtClean="0"/>
              <a:t> 19-حافظه کش گوگل(</a:t>
            </a:r>
            <a:endParaRPr lang="en-US"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t>در بعضی مواقع ممکن است برروی یکی از</a:t>
            </a:r>
            <a:r>
              <a:rPr lang="fa-IR" b="1" dirty="0" smtClean="0"/>
              <a:t> نتایج جست و جو</a:t>
            </a:r>
            <a:r>
              <a:rPr lang="fa-IR" dirty="0" smtClean="0"/>
              <a:t> کلیک نمایید، اما صفحه مربوطه دیگر وجود نداشته باشد. شاید این مشکل به دلیل ایراد فنی موقتی در سایت یا از بین رفتن آن به وجود آمده باشد، در هر حال با استفاده از </a:t>
            </a:r>
            <a:r>
              <a:rPr lang="fa-IR" b="1" dirty="0" smtClean="0"/>
              <a:t>قابلیت کش (</a:t>
            </a:r>
            <a:r>
              <a:rPr lang="en-US" b="1" dirty="0" smtClean="0"/>
              <a:t>Cache) </a:t>
            </a:r>
            <a:r>
              <a:rPr lang="fa-IR" b="1" dirty="0" smtClean="0"/>
              <a:t>گوگل</a:t>
            </a:r>
            <a:r>
              <a:rPr lang="fa-IR" dirty="0" smtClean="0"/>
              <a:t> این اجازه را خواهید داشت تا نسخه ذخیره شده ای از این صفحه بر روی </a:t>
            </a:r>
            <a:r>
              <a:rPr lang="fa-IR" b="1" dirty="0" smtClean="0"/>
              <a:t>سرورهای </a:t>
            </a:r>
            <a:r>
              <a:rPr lang="en-US" b="1" dirty="0" err="1" smtClean="0"/>
              <a:t>google</a:t>
            </a:r>
            <a:r>
              <a:rPr lang="en-US" dirty="0" smtClean="0"/>
              <a:t> </a:t>
            </a:r>
            <a:r>
              <a:rPr lang="fa-IR" dirty="0" smtClean="0"/>
              <a:t>را ملاحظه نمایید. البته اگر بخواهید لینک های موجود در آن صفحه را دنبال نمایید به مشکل بر می خورید، برای رهایی از این قابلیت می توانید برای همیشه از مواجهه با خطای 404 خلاص شوید و به نسخه ذخیره شده این صفحات دسترسی پیدا کنید.</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20-حذف سایت های هرزنگاری</a:t>
            </a:r>
            <a:endParaRPr lang="en-US" dirty="0"/>
          </a:p>
        </p:txBody>
      </p:sp>
      <p:sp>
        <p:nvSpPr>
          <p:cNvPr id="3" name="Content Placeholder 2"/>
          <p:cNvSpPr>
            <a:spLocks noGrp="1"/>
          </p:cNvSpPr>
          <p:nvPr>
            <p:ph idx="1"/>
          </p:nvPr>
        </p:nvSpPr>
        <p:spPr/>
        <p:txBody>
          <a:bodyPr>
            <a:normAutofit lnSpcReduction="10000"/>
          </a:bodyPr>
          <a:lstStyle/>
          <a:p>
            <a:pPr algn="r" rtl="1">
              <a:buNone/>
            </a:pPr>
            <a:r>
              <a:rPr lang="fa-IR" dirty="0" smtClean="0"/>
              <a:t>مسلما مواجه شدن با سایت های تقلبی و هرزنگاری در </a:t>
            </a:r>
            <a:r>
              <a:rPr lang="fa-IR" b="1" dirty="0" smtClean="0"/>
              <a:t>نتایج جستجو</a:t>
            </a:r>
            <a:r>
              <a:rPr lang="fa-IR" dirty="0" smtClean="0"/>
              <a:t> بسیار آزار دهنده می باشد. صفحاتی که پر از کلمات کلیدی هستند و سعی دارند تا در بالای نتایج </a:t>
            </a:r>
            <a:r>
              <a:rPr lang="fa-IR" b="1" dirty="0" smtClean="0"/>
              <a:t>گوگل</a:t>
            </a:r>
            <a:r>
              <a:rPr lang="fa-IR" dirty="0" smtClean="0"/>
              <a:t> قرار بگیرند و بازدید کننده ها را به تبلیغات خود هدایت نمایند. خوشبختانه </a:t>
            </a:r>
            <a:r>
              <a:rPr lang="fa-IR" b="1" dirty="0" smtClean="0"/>
              <a:t>گوگل</a:t>
            </a:r>
            <a:r>
              <a:rPr lang="fa-IR" dirty="0" smtClean="0"/>
              <a:t> تمهیدات ویژه ای را برای مقابله با این سایت ها در نظر گرفته است اگر به سایتی برخورد کردید که محتوای مناسبی ندارد می توانید با زدن دکمه بازگشت به </a:t>
            </a:r>
            <a:r>
              <a:rPr lang="fa-IR" b="1" dirty="0" smtClean="0"/>
              <a:t>صفحه نتایج گوگل</a:t>
            </a:r>
            <a:r>
              <a:rPr lang="fa-IR" dirty="0" smtClean="0"/>
              <a:t>، بازگشته و بر روی لینک بلاک کلیک نمایید، تا این سایت از فهرست نتایج حذف شود.</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21-جستجو بین دو عدد</a:t>
            </a:r>
            <a:endParaRPr lang="en-US" dirty="0"/>
          </a:p>
        </p:txBody>
      </p:sp>
      <p:sp>
        <p:nvSpPr>
          <p:cNvPr id="3" name="Content Placeholder 2"/>
          <p:cNvSpPr>
            <a:spLocks noGrp="1"/>
          </p:cNvSpPr>
          <p:nvPr>
            <p:ph idx="1"/>
          </p:nvPr>
        </p:nvSpPr>
        <p:spPr>
          <a:xfrm>
            <a:off x="457200" y="1600200"/>
            <a:ext cx="8229600" cy="4876800"/>
          </a:xfrm>
        </p:spPr>
        <p:txBody>
          <a:bodyPr/>
          <a:lstStyle/>
          <a:p>
            <a:pPr algn="r" rtl="1">
              <a:buNone/>
            </a:pPr>
            <a:r>
              <a:rPr lang="fa-IR" dirty="0" smtClean="0"/>
              <a:t>در بعضی مواقع برای چندین سال خاص قصد </a:t>
            </a:r>
            <a:r>
              <a:rPr lang="fa-IR" b="1" dirty="0" smtClean="0"/>
              <a:t>جستجو</a:t>
            </a:r>
            <a:r>
              <a:rPr lang="fa-IR" dirty="0" smtClean="0"/>
              <a:t> اطلاعاتی را دارید ( یا بین دو عدد دیگر صرفاً لازم نیست سال باشد. ) برای این کار دو عدد را می بایست به شیوه زیر وارد نمایید:</a:t>
            </a:r>
          </a:p>
          <a:p>
            <a:pPr algn="r" rtl="1">
              <a:buNone/>
            </a:pPr>
            <a:r>
              <a:rPr lang="en-US" dirty="0" smtClean="0"/>
              <a:t>President 1891..1920</a:t>
            </a:r>
            <a:endParaRPr lang="fa-IR" dirty="0" smtClean="0"/>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85800" y="4191000"/>
            <a:ext cx="7924800" cy="227171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b="1" dirty="0" smtClean="0"/>
              <a:t>22-قسمتی از نام </a:t>
            </a:r>
            <a:r>
              <a:rPr lang="en-US" b="1" dirty="0" smtClean="0"/>
              <a:t>URL:</a:t>
            </a:r>
            <a:br>
              <a:rPr lang="en-US" b="1" dirty="0" smtClean="0"/>
            </a:br>
            <a:endParaRPr lang="en-US" dirty="0"/>
          </a:p>
        </p:txBody>
      </p:sp>
      <p:sp>
        <p:nvSpPr>
          <p:cNvPr id="3" name="Content Placeholder 2"/>
          <p:cNvSpPr>
            <a:spLocks noGrp="1"/>
          </p:cNvSpPr>
          <p:nvPr>
            <p:ph idx="1"/>
          </p:nvPr>
        </p:nvSpPr>
        <p:spPr/>
        <p:txBody>
          <a:bodyPr/>
          <a:lstStyle/>
          <a:p>
            <a:pPr algn="r" rtl="1">
              <a:buNone/>
            </a:pPr>
            <a:r>
              <a:rPr lang="fa-IR" dirty="0" smtClean="0"/>
              <a:t>اگر قصد دارید مطلبی را در سایتی </a:t>
            </a:r>
            <a:r>
              <a:rPr lang="fa-IR" b="1" dirty="0" smtClean="0"/>
              <a:t>جست و جو</a:t>
            </a:r>
            <a:r>
              <a:rPr lang="fa-IR" dirty="0" smtClean="0"/>
              <a:t> نمایید، مثلاً فقط قسمتی از اسم آن را به یاد دارید یا می خواهید در یک طیف خاص به دنبالش بگردید، می توانید با استفاده از :</a:t>
            </a:r>
            <a:r>
              <a:rPr lang="en-US" dirty="0" err="1" smtClean="0"/>
              <a:t>inurl</a:t>
            </a:r>
            <a:r>
              <a:rPr lang="en-US" dirty="0" smtClean="0"/>
              <a:t> </a:t>
            </a:r>
            <a:r>
              <a:rPr lang="fa-IR" dirty="0" smtClean="0"/>
              <a:t>به جستجو بپردازید . </a:t>
            </a:r>
            <a:br>
              <a:rPr lang="fa-IR" dirty="0" smtClean="0"/>
            </a:br>
            <a:r>
              <a:rPr lang="fa-IR" dirty="0" smtClean="0"/>
              <a:t>به عنوان مثال:</a:t>
            </a:r>
          </a:p>
          <a:p>
            <a:pPr algn="r" rtl="1">
              <a:buNone/>
            </a:pPr>
            <a:r>
              <a:rPr lang="fa-IR" dirty="0" smtClean="0"/>
              <a:t>متن فن آوری اطلاعات</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23-ماشین‌حساب</a:t>
            </a:r>
            <a:br>
              <a:rPr lang="fa-IR" b="1" dirty="0" smtClean="0"/>
            </a:br>
            <a:endParaRPr lang="en-US" dirty="0"/>
          </a:p>
        </p:txBody>
      </p:sp>
      <p:sp>
        <p:nvSpPr>
          <p:cNvPr id="3" name="Content Placeholder 2"/>
          <p:cNvSpPr>
            <a:spLocks noGrp="1"/>
          </p:cNvSpPr>
          <p:nvPr>
            <p:ph idx="1"/>
          </p:nvPr>
        </p:nvSpPr>
        <p:spPr>
          <a:xfrm>
            <a:off x="381000" y="838200"/>
            <a:ext cx="8229600" cy="4525963"/>
          </a:xfrm>
        </p:spPr>
        <p:txBody>
          <a:bodyPr/>
          <a:lstStyle/>
          <a:p>
            <a:pPr algn="r" rtl="1">
              <a:buNone/>
            </a:pPr>
            <a:r>
              <a:rPr lang="fa-IR" sz="2800" dirty="0" smtClean="0"/>
              <a:t>دفعه </a:t>
            </a:r>
            <a:r>
              <a:rPr lang="fa-IR" sz="2800" dirty="0"/>
              <a:t>بعدی که نیاز داشتید یک محاسبه را به‌سرعت انجام دهید به‌جای استفاده از نرم‌افزارهای مختلف می‌توانید معادله خود را در گوگل جست‌وجو کرده و جواب بگیرید. </a:t>
            </a:r>
            <a:r>
              <a:rPr lang="fa-IR" sz="2800" dirty="0" smtClean="0"/>
              <a:t>به‌عنوان‌مثال 482.5*1.08</a:t>
            </a:r>
            <a:endParaRPr lang="fa-IR" sz="2800" dirty="0"/>
          </a:p>
          <a:p>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838200" y="3429000"/>
            <a:ext cx="7458075" cy="296227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fa-IR" b="1" dirty="0" smtClean="0"/>
              <a:t>24-محاسبه حق سرویس (ارزش‌افزوده)</a:t>
            </a:r>
            <a:br>
              <a:rPr lang="fa-IR" b="1" dirty="0" smtClean="0"/>
            </a:br>
            <a:endParaRPr lang="en-US" dirty="0"/>
          </a:p>
        </p:txBody>
      </p:sp>
      <p:sp>
        <p:nvSpPr>
          <p:cNvPr id="3" name="Content Placeholder 2"/>
          <p:cNvSpPr>
            <a:spLocks noGrp="1"/>
          </p:cNvSpPr>
          <p:nvPr>
            <p:ph idx="1"/>
          </p:nvPr>
        </p:nvSpPr>
        <p:spPr>
          <a:xfrm>
            <a:off x="457200" y="762000"/>
            <a:ext cx="8229600" cy="4525963"/>
          </a:xfrm>
        </p:spPr>
        <p:txBody>
          <a:bodyPr/>
          <a:lstStyle/>
          <a:p>
            <a:pPr algn="r" rtl="1">
              <a:buNone/>
            </a:pPr>
            <a:r>
              <a:rPr lang="fa-IR" sz="2800" dirty="0" smtClean="0"/>
              <a:t>گوگل </a:t>
            </a:r>
            <a:r>
              <a:rPr lang="fa-IR" sz="2800" dirty="0"/>
              <a:t>علاوه بر یک ماشین‌حساب عادی یک ماشین‌حساب پیش‌ساخته برای محاسبه حق سرویس و تقسیم آن بین افراد در یک خرید جمعی تعریف کرده است. کافی است عبارت </a:t>
            </a:r>
            <a:r>
              <a:rPr lang="en-US" sz="2800" dirty="0"/>
              <a:t>tip Calculator </a:t>
            </a:r>
            <a:r>
              <a:rPr lang="fa-IR" sz="2800" dirty="0"/>
              <a:t>را جست‌وجو کنید. شما می‌توانید مبلغ صورت‌حساب درصد حق سرویس و تعداد افرادی که این صورت‌حساب بین آن‌ها تقسیم می‌شود را وارد کنید و نتیجه را مشاهده نمایید. به‌عنوان‌مثال (شکل زیر )</a:t>
            </a:r>
          </a:p>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685800" y="3733800"/>
            <a:ext cx="7324725" cy="2971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fa-IR" b="1" dirty="0" smtClean="0"/>
              <a:t>25-زمان‌سنج (کرونومتر)</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r" rtl="1"/>
            <a:r>
              <a:rPr lang="fa-IR" sz="2400" dirty="0" smtClean="0"/>
              <a:t>عبارت “</a:t>
            </a:r>
            <a:r>
              <a:rPr lang="en-US" sz="2400" dirty="0" smtClean="0"/>
              <a:t>Stop watch” </a:t>
            </a:r>
            <a:r>
              <a:rPr lang="fa-IR" sz="2400" dirty="0" smtClean="0"/>
              <a:t>را جست‌وجو کنید یک کرونومتر برای شما به نمایش درمیاید که در انتظار فرمان شروع از طرف شماست. عبارت مورد جست‌وجو: </a:t>
            </a:r>
            <a:r>
              <a:rPr lang="en-US" sz="2400" dirty="0" err="1" smtClean="0"/>
              <a:t>StopWatch</a:t>
            </a:r>
            <a:endParaRPr lang="en-US" sz="2400" dirty="0" smtClean="0"/>
          </a:p>
          <a:p>
            <a:pPr algn="r" rtl="1"/>
            <a:endParaRPr lang="en-US" sz="2400" dirty="0"/>
          </a:p>
          <a:p>
            <a:pPr algn="r" rtl="1"/>
            <a:endParaRPr lang="en-US" sz="2400" dirty="0" smtClean="0"/>
          </a:p>
          <a:p>
            <a:pPr algn="r" rtl="1"/>
            <a:endParaRPr lang="en-US" sz="2400" dirty="0" smtClean="0"/>
          </a:p>
          <a:p>
            <a:pPr algn="r" rtl="1"/>
            <a:endParaRPr lang="en-US" sz="2400" dirty="0" smtClean="0"/>
          </a:p>
          <a:p>
            <a:pPr algn="r" rtl="1"/>
            <a:endParaRPr lang="en-US" sz="2400" dirty="0"/>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600200" y="2209800"/>
            <a:ext cx="4419600" cy="2057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609599"/>
          </a:xfrm>
        </p:spPr>
        <p:txBody>
          <a:bodyPr>
            <a:normAutofit fontScale="90000"/>
          </a:bodyPr>
          <a:lstStyle/>
          <a:p>
            <a:r>
              <a:rPr lang="fa-IR" dirty="0" smtClean="0"/>
              <a:t>جستجوی پیشرفته درگوگل</a:t>
            </a:r>
            <a:endParaRPr lang="en-US" dirty="0"/>
          </a:p>
        </p:txBody>
      </p:sp>
      <p:sp>
        <p:nvSpPr>
          <p:cNvPr id="3" name="Subtitle 2"/>
          <p:cNvSpPr>
            <a:spLocks noGrp="1"/>
          </p:cNvSpPr>
          <p:nvPr>
            <p:ph type="subTitle" idx="1"/>
          </p:nvPr>
        </p:nvSpPr>
        <p:spPr>
          <a:xfrm>
            <a:off x="1371600" y="2057400"/>
            <a:ext cx="6400800" cy="3581400"/>
          </a:xfrm>
        </p:spPr>
        <p:txBody>
          <a:bodyPr/>
          <a:lstStyle/>
          <a:p>
            <a:pPr algn="just" rtl="1"/>
            <a:r>
              <a:rPr lang="fa-IR" dirty="0" smtClean="0">
                <a:solidFill>
                  <a:schemeClr val="tx1"/>
                </a:solidFill>
              </a:rPr>
              <a:t>در جلوی نوار جستجوی گوگل گزینه ای با عنوان جستجوی پیشرفته یا </a:t>
            </a:r>
            <a:r>
              <a:rPr lang="en-US" dirty="0" smtClean="0">
                <a:solidFill>
                  <a:schemeClr val="tx1"/>
                </a:solidFill>
              </a:rPr>
              <a:t>Advanced search </a:t>
            </a:r>
            <a:r>
              <a:rPr lang="fa-IR" dirty="0" smtClean="0">
                <a:solidFill>
                  <a:schemeClr val="tx1"/>
                </a:solidFill>
              </a:rPr>
              <a:t>وجود دارد با کلیک کردن روی این گزینه وارد صفحه ای به همین نام خواهید شد . در این صفحه شما میتوانید با اعمال تنظیمات و بکار بردن عملگرهای خاصی دقت جستجویتان را افزایش دهید.</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26-تایمر</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966787" y="3200399"/>
            <a:ext cx="7210425" cy="2739231"/>
          </a:xfrm>
          <a:prstGeom prst="rect">
            <a:avLst/>
          </a:prstGeom>
          <a:noFill/>
          <a:ln w="9525">
            <a:noFill/>
            <a:miter lim="800000"/>
            <a:headEnd/>
            <a:tailEnd/>
          </a:ln>
          <a:effectLst/>
        </p:spPr>
      </p:pic>
      <p:sp>
        <p:nvSpPr>
          <p:cNvPr id="5" name="Rectangle 4"/>
          <p:cNvSpPr/>
          <p:nvPr/>
        </p:nvSpPr>
        <p:spPr>
          <a:xfrm>
            <a:off x="457200" y="1524000"/>
            <a:ext cx="8077200" cy="1815882"/>
          </a:xfrm>
          <a:prstGeom prst="rect">
            <a:avLst/>
          </a:prstGeom>
        </p:spPr>
        <p:txBody>
          <a:bodyPr wrap="square">
            <a:spAutoFit/>
          </a:bodyPr>
          <a:lstStyle/>
          <a:p>
            <a:pPr algn="r" rtl="1"/>
            <a:r>
              <a:rPr lang="fa-IR" sz="2800" dirty="0" smtClean="0"/>
              <a:t>آیا نیاز به یک تایمر دستی دارید؟ گوگل این امکان را فراهم کرده است کافی است در قسمت جست‌وجو مقدار زمان و عبارت “</a:t>
            </a:r>
            <a:r>
              <a:rPr lang="en-US" sz="2800" dirty="0" smtClean="0"/>
              <a:t>timer” </a:t>
            </a:r>
            <a:r>
              <a:rPr lang="fa-IR" sz="2800" dirty="0" smtClean="0"/>
              <a:t>را بنویسید و شمارش معکوس شروع خواهد شد. به‌عنوان‌مثال 20 </a:t>
            </a:r>
            <a:r>
              <a:rPr lang="en-US" sz="2800" dirty="0" smtClean="0"/>
              <a:t>min timer</a:t>
            </a:r>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27-بررسی وضعیت آب‌وهوا</a:t>
            </a:r>
            <a:br>
              <a:rPr lang="fa-IR" b="1" dirty="0" smtClean="0"/>
            </a:br>
            <a:endParaRPr lang="en-US" dirty="0"/>
          </a:p>
        </p:txBody>
      </p:sp>
      <p:sp>
        <p:nvSpPr>
          <p:cNvPr id="3" name="Content Placeholder 2"/>
          <p:cNvSpPr>
            <a:spLocks noGrp="1"/>
          </p:cNvSpPr>
          <p:nvPr>
            <p:ph idx="1"/>
          </p:nvPr>
        </p:nvSpPr>
        <p:spPr>
          <a:xfrm>
            <a:off x="381000" y="914400"/>
            <a:ext cx="8229600" cy="4525963"/>
          </a:xfrm>
        </p:spPr>
        <p:txBody>
          <a:bodyPr/>
          <a:lstStyle/>
          <a:p>
            <a:pPr algn="r" rtl="1">
              <a:buNone/>
            </a:pPr>
            <a:r>
              <a:rPr lang="fa-IR" sz="2800" dirty="0" smtClean="0">
                <a:cs typeface="B Nazanin" pitchFamily="2" charset="-78"/>
              </a:rPr>
              <a:t>برای اطلاع از آخرین شرایط آب و هوا می توانید به روش زیر اقدام نمایید:</a:t>
            </a:r>
          </a:p>
          <a:p>
            <a:pPr algn="ctr" rtl="1">
              <a:buNone/>
            </a:pPr>
            <a:r>
              <a:rPr lang="en-US" sz="2800" dirty="0" smtClean="0">
                <a:cs typeface="B Nazanin" pitchFamily="2" charset="-78"/>
              </a:rPr>
              <a:t>Weather </a:t>
            </a:r>
            <a:r>
              <a:rPr lang="en-US" sz="2800" dirty="0" err="1" smtClean="0">
                <a:cs typeface="B Nazanin" pitchFamily="2" charset="-78"/>
              </a:rPr>
              <a:t>mashhad,iran</a:t>
            </a:r>
            <a:endParaRPr lang="fa-IR" sz="2800" dirty="0" smtClean="0">
              <a:cs typeface="B Nazanin" pitchFamily="2" charset="-78"/>
            </a:endParaRPr>
          </a:p>
          <a:p>
            <a:pPr algn="r" rtl="1">
              <a:buNone/>
            </a:pPr>
            <a:r>
              <a:rPr lang="fa-IR" sz="2800" dirty="0" smtClean="0"/>
              <a:t>هرگاه نیاز </a:t>
            </a:r>
            <a:r>
              <a:rPr lang="fa-IR" sz="2800" dirty="0"/>
              <a:t>به دانستن آمار وضعیت اقلیمی یا پیش‌بینی سریع وضع آب و هوایی یک منطقه داشتید، </a:t>
            </a:r>
            <a:r>
              <a:rPr lang="fa-IR" sz="2800" dirty="0" smtClean="0"/>
              <a:t>ساختار</a:t>
            </a:r>
            <a:r>
              <a:rPr lang="en-US" sz="2800" dirty="0" smtClean="0"/>
              <a:t>whether </a:t>
            </a:r>
            <a:r>
              <a:rPr lang="en-US" sz="2800" dirty="0"/>
              <a:t>+ Location </a:t>
            </a:r>
            <a:r>
              <a:rPr lang="fa-IR" sz="2800" dirty="0"/>
              <a:t>را جست‌وجو کنید گوگل به شما هر دو آمار را پیش از نتایج دیگر پیشنهاد می‌دهد. </a:t>
            </a:r>
            <a:endParaRPr lang="en-US" sz="2800" dirty="0"/>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33400" y="3733800"/>
            <a:ext cx="7305675" cy="2743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http://www.google.com</a:t>
            </a:r>
            <a:r>
              <a:rPr lang="en-US" dirty="0" smtClean="0"/>
              <a:t> /trends</a:t>
            </a:r>
            <a:r>
              <a:rPr lang="fa-IR"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r" rtl="1">
              <a:buNone/>
            </a:pPr>
            <a:r>
              <a:rPr lang="fa-IR" dirty="0" smtClean="0"/>
              <a:t>جستجو و آگاهی از تعداد مقالات ارائه شده و روند ثبت آنها در ژورنالها و گنگره ها ی پزشکی جهان در سالهای مختلف </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33400" y="3352800"/>
            <a:ext cx="7620000" cy="3128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http://www.scholar.google.com/</a:t>
            </a:r>
            <a:endParaRPr lang="en-US" dirty="0"/>
          </a:p>
        </p:txBody>
      </p:sp>
      <p:sp>
        <p:nvSpPr>
          <p:cNvPr id="3" name="Content Placeholder 2"/>
          <p:cNvSpPr>
            <a:spLocks noGrp="1"/>
          </p:cNvSpPr>
          <p:nvPr>
            <p:ph idx="1"/>
          </p:nvPr>
        </p:nvSpPr>
        <p:spPr/>
        <p:txBody>
          <a:bodyPr/>
          <a:lstStyle/>
          <a:p>
            <a:pPr algn="r" rtl="1">
              <a:buNone/>
            </a:pPr>
            <a:r>
              <a:rPr lang="fa-IR" dirty="0" smtClean="0"/>
              <a:t>جستجو و آگاهی و مشاهده مقالات ارائه شده از طرف محققین و ثبت شده در ژورنالهاوکنگره های پزشکی جهان در سالهای مختلف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http://www.google.com/preferences</a:t>
            </a:r>
            <a:endParaRPr lang="en-US" dirty="0"/>
          </a:p>
        </p:txBody>
      </p:sp>
      <p:sp>
        <p:nvSpPr>
          <p:cNvPr id="3" name="Content Placeholder 2"/>
          <p:cNvSpPr>
            <a:spLocks noGrp="1"/>
          </p:cNvSpPr>
          <p:nvPr>
            <p:ph idx="1"/>
          </p:nvPr>
        </p:nvSpPr>
        <p:spPr/>
        <p:txBody>
          <a:bodyPr/>
          <a:lstStyle/>
          <a:p>
            <a:pPr algn="r" rtl="1">
              <a:buNone/>
            </a:pPr>
            <a:r>
              <a:rPr lang="fa-IR" dirty="0" smtClean="0"/>
              <a:t>با مراجعه به این سایت گوگل به شما این امکان را می دهدتا نحوه نمایش نتایج را مطابق میل تان تنظیم کنید .</a:t>
            </a:r>
          </a:p>
          <a:p>
            <a:pPr algn="r" rtl="1">
              <a:buNone/>
            </a:pPr>
            <a:r>
              <a:rPr lang="fa-IR" dirty="0" smtClean="0"/>
              <a:t>علاوه بر این در قسمت تنظیمات امکان نات دیگری نظیر </a:t>
            </a:r>
            <a:r>
              <a:rPr lang="en-US" dirty="0" smtClean="0"/>
              <a:t>safe searching </a:t>
            </a:r>
            <a:r>
              <a:rPr lang="fa-IR" dirty="0" smtClean="0"/>
              <a:t>نیز وجود دارد که با فعال کردن این گزینه ،گوگل از نمایش سایت هایی که به هر دلیلی غیر مجاز است پرهیزمی کند.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برای اینکه جستجو را محدود به سایتهایی کنید که در آنها اعداد محدوده خاصی وجود داشته باشد می توانید از این عملگر برای نشان دادن محدوده عددی مورد نظر بهره برید . مثلا دنبال  </a:t>
            </a:r>
            <a:r>
              <a:rPr lang="en-US" dirty="0" err="1" smtClean="0"/>
              <a:t>DVDplayer</a:t>
            </a:r>
            <a:r>
              <a:rPr lang="en-US" dirty="0" smtClean="0"/>
              <a:t> </a:t>
            </a:r>
            <a:r>
              <a:rPr lang="fa-IR" dirty="0" smtClean="0"/>
              <a:t>های با قیمت 250$تا </a:t>
            </a:r>
            <a:r>
              <a:rPr lang="en-US" dirty="0" smtClean="0"/>
              <a:t>$530</a:t>
            </a:r>
            <a:r>
              <a:rPr lang="fa-IR" dirty="0" smtClean="0"/>
              <a:t>دلار  میگردید بایستی اینگونه خواسته تان را بیان کنید :</a:t>
            </a:r>
          </a:p>
          <a:p>
            <a:pPr algn="r" rtl="1"/>
            <a:r>
              <a:rPr lang="en-US" dirty="0" smtClean="0"/>
              <a:t>DVD player$250..530</a:t>
            </a:r>
            <a:r>
              <a:rPr lang="fa-IR" dirty="0" smtClean="0"/>
              <a:t>توجه داشته باشید بین دو نقطه عملگرهیچ فاصله ای  نباشد.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اگر بخواهیم تعداد نتایج در یک جستجو را مثلا به هشتادنتیجه در یک صفحه افزایش بدهیم از </a:t>
            </a:r>
            <a:r>
              <a:rPr lang="en-US" dirty="0" smtClean="0"/>
              <a:t>num=80</a:t>
            </a:r>
            <a:r>
              <a:rPr lang="fa-IR" dirty="0" smtClean="0"/>
              <a:t>در متن جستجوی خود استفاده می کنیم </a:t>
            </a:r>
          </a:p>
          <a:p>
            <a:pPr algn="r">
              <a:buNone/>
            </a:pPr>
            <a:endParaRPr lang="en-US" dirty="0" smtClean="0">
              <a:solidFill>
                <a:srgbClr val="FF0000"/>
              </a:solidFill>
            </a:endParaRPr>
          </a:p>
          <a:p>
            <a:pPr algn="r">
              <a:buNone/>
            </a:pPr>
            <a:r>
              <a:rPr lang="en-US" dirty="0" smtClean="0">
                <a:solidFill>
                  <a:srgbClr val="FF0000"/>
                </a:solidFill>
              </a:rPr>
              <a:t>num=80</a:t>
            </a:r>
            <a:r>
              <a:rPr lang="fa-IR" dirty="0" smtClean="0">
                <a:solidFill>
                  <a:srgbClr val="FF0000"/>
                </a:solidFill>
              </a:rPr>
              <a:t>موخوره در موی زنان </a:t>
            </a:r>
          </a:p>
          <a:p>
            <a:pPr algn="r">
              <a:buNone/>
            </a:pPr>
            <a:r>
              <a:rPr lang="fa-IR" dirty="0" smtClean="0">
                <a:solidFill>
                  <a:srgbClr val="FF0000"/>
                </a:solidFill>
              </a:rPr>
              <a:t>جستجوهای گوگل حساس به حالت نوشتن آنها نیست و تمامی کلمات بعد از ورود به حروف کوچک نبدیل مشوند. </a:t>
            </a:r>
            <a:endParaRPr lang="en-US" dirty="0" smtClean="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1605</Words>
  <Application>Microsoft Office PowerPoint</Application>
  <PresentationFormat>On-screen Show (4:3)</PresentationFormat>
  <Paragraphs>119</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 Nazanin</vt:lpstr>
      <vt:lpstr>Calibri</vt:lpstr>
      <vt:lpstr>Times New Roman</vt:lpstr>
      <vt:lpstr>Office Theme</vt:lpstr>
      <vt:lpstr>روش های جستجوی پیشرفته در گوگل</vt:lpstr>
      <vt:lpstr>مقدمه </vt:lpstr>
      <vt:lpstr>PowerPoint Presentation</vt:lpstr>
      <vt:lpstr>جستجوی پیشرفته درگوگل</vt:lpstr>
      <vt:lpstr>http://www.google.com /trends  </vt:lpstr>
      <vt:lpstr>http://www.scholar.google.com/</vt:lpstr>
      <vt:lpstr>http://www.google.com/preferences</vt:lpstr>
      <vt:lpstr>PowerPoint Presentation</vt:lpstr>
      <vt:lpstr>PowerPoint Presentation</vt:lpstr>
      <vt:lpstr>PowerPoint Presentation</vt:lpstr>
      <vt:lpstr>نکات مهم در جستجو </vt:lpstr>
      <vt:lpstr>اگر می خواهید دنبال فایل های خاصی با موضوع مرتبط بگردید از کلمه filetype بصورت زیر استفاده کنید  </vt:lpstr>
      <vt:lpstr>1-عبارات صریح یا تعیین محدوده مشخص برای عبارات</vt:lpstr>
      <vt:lpstr>2- حذف کلمات ناخواسته </vt:lpstr>
      <vt:lpstr>3-استفاده از OR:یا(این یا آن)</vt:lpstr>
      <vt:lpstr>4- چگونه در داخل یک وب‌سایت جست‌وجو کنیم </vt:lpstr>
      <vt:lpstr>جست‌وجوی کلمات در متن سایت </vt:lpstr>
      <vt:lpstr>-مشخص کردن فرمت فایل5 </vt:lpstr>
      <vt:lpstr>5- کلمات در متن + عنوان: آدرس و …</vt:lpstr>
      <vt:lpstr>6- جستجوی کلمات در عنوان </vt:lpstr>
      <vt:lpstr>7- کلمات در عنوان + متن+ آدرس </vt:lpstr>
      <vt:lpstr>8- جستجوی کلمات در آدرس صفحه </vt:lpstr>
      <vt:lpstr>9- جستجوی مرتبط </vt:lpstr>
      <vt:lpstr>10-جست‌وجوی صفحه‌ای که به صفحه دیگر لینک</vt:lpstr>
      <vt:lpstr>11-کلمات مشابه و مترادف </vt:lpstr>
      <vt:lpstr>12-جستجوی تعاریف کلمات </vt:lpstr>
      <vt:lpstr>13-جست‌وجوی کلمات فراموش‌شده </vt:lpstr>
      <vt:lpstr>14-جستجو معانی</vt:lpstr>
      <vt:lpstr>15-قرارگیری یک کلمه به همراه یکی از دو کلمات دیگر: </vt:lpstr>
      <vt:lpstr>16-قرار گرفتن کلمه مورد نظر در عنوان</vt:lpstr>
      <vt:lpstr>17- جستجوی اخبار مربوط به یک مکان خاص</vt:lpstr>
      <vt:lpstr>18-جست‌وجوی ترجمه </vt:lpstr>
      <vt:lpstr>(Cache 19-حافظه کش گوگل(</vt:lpstr>
      <vt:lpstr>20-حذف سایت های هرزنگاری</vt:lpstr>
      <vt:lpstr>21-جستجو بین دو عدد</vt:lpstr>
      <vt:lpstr>22-قسمتی از نام URL: </vt:lpstr>
      <vt:lpstr>23-ماشین‌حساب </vt:lpstr>
      <vt:lpstr>24-محاسبه حق سرویس (ارزش‌افزوده) </vt:lpstr>
      <vt:lpstr>25-زمان‌سنج (کرونومتر)</vt:lpstr>
      <vt:lpstr>26-تایمر</vt:lpstr>
      <vt:lpstr>27-بررسی وضعیت آب‌وهوا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 های جستجوی پیشرفته در گوگل</dc:title>
  <dc:creator>client</dc:creator>
  <cp:lastModifiedBy>site</cp:lastModifiedBy>
  <cp:revision>66</cp:revision>
  <dcterms:created xsi:type="dcterms:W3CDTF">2019-08-18T03:26:33Z</dcterms:created>
  <dcterms:modified xsi:type="dcterms:W3CDTF">2024-05-18T08:26:20Z</dcterms:modified>
</cp:coreProperties>
</file>